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20"/>
    </p:embeddedFont>
    <p:embeddedFont>
      <p:font typeface="OPPOSans-H" panose="02010601030101010101" pitchFamily="2" charset="-122"/>
      <p:regular r:id="rId21"/>
    </p:embeddedFont>
    <p:embeddedFont>
      <p:font typeface="Anton-Regular" panose="02010601030101010101" pitchFamily="2" charset="-122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presProps.xml" Type="http://schemas.openxmlformats.org/officeDocument/2006/relationships/presProps"/>  <Relationship Id="rId24" Target="viewProps.xml" Type="http://schemas.openxmlformats.org/officeDocument/2006/relationships/viewProps"/>  <Relationship Id="rId25" Target="theme/theme1.xml" Type="http://schemas.openxmlformats.org/officeDocument/2006/relationships/theme"/>  <Relationship Id="rId2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6" Type="http://schemas.openxmlformats.org/officeDocument/2006/relationships/image" Target="../media/image1.png"/><Relationship Id="rId108" Type="http://schemas.openxmlformats.org/officeDocument/2006/relationships/image" Target="../media/image46.png"/><Relationship Id="rId1011" Type="http://schemas.openxmlformats.org/officeDocument/2006/relationships/image" Target="../media/image27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6" Type="http://schemas.openxmlformats.org/officeDocument/2006/relationships/image" Target="../media/image14.png"/><Relationship Id="rId1007" Type="http://schemas.openxmlformats.org/officeDocument/2006/relationships/image" Target="../media/image17.png"/><Relationship Id="rId10022" Type="http://schemas.openxmlformats.org/officeDocument/2006/relationships/image" Target="../media/image83.png"/><Relationship Id="rId10023" Type="http://schemas.openxmlformats.org/officeDocument/2006/relationships/image" Target="../media/image84.png"/><Relationship Id="rId10025" Type="http://schemas.openxmlformats.org/officeDocument/2006/relationships/image" Target="../media/image11.png"/><Relationship Id="rId10026" Type="http://schemas.openxmlformats.org/officeDocument/2006/relationships/image" Target="../media/image85.png"/><Relationship Id="rId10028" Type="http://schemas.openxmlformats.org/officeDocument/2006/relationships/image" Target="../media/image10.png"/><Relationship Id="rId10029" Type="http://schemas.openxmlformats.org/officeDocument/2006/relationships/image" Target="../media/image13.png"/><Relationship Id="rId10031" Type="http://schemas.openxmlformats.org/officeDocument/2006/relationships/image" Target="../media/image15.png"/><Relationship Id="rId10032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88.png"/><Relationship Id="rId1107" Type="http://schemas.openxmlformats.org/officeDocument/2006/relationships/image" Target="../media/image14.png"/><Relationship Id="rId1108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6" Type="http://schemas.openxmlformats.org/officeDocument/2006/relationships/image" Target="../media/image14.png"/><Relationship Id="rId1207" Type="http://schemas.openxmlformats.org/officeDocument/2006/relationships/image" Target="../media/image17.png"/><Relationship Id="rId12011" Type="http://schemas.openxmlformats.org/officeDocument/2006/relationships/image" Target="../media/image18.png"/><Relationship Id="rId12015" Type="http://schemas.openxmlformats.org/officeDocument/2006/relationships/image" Target="../media/image19.png"/><Relationship Id="rId12019" Type="http://schemas.openxmlformats.org/officeDocument/2006/relationships/image" Target="../media/image18.png"/><Relationship Id="rId12023" Type="http://schemas.openxmlformats.org/officeDocument/2006/relationships/image" Target="../media/image21.png"/><Relationship Id="rId12025" Type="http://schemas.openxmlformats.org/officeDocument/2006/relationships/image" Target="../media/image20.png"/><Relationship Id="rId12026" Type="http://schemas.openxmlformats.org/officeDocument/2006/relationships/image" Target="../media/image3.png"/><Relationship Id="rId12030" Type="http://schemas.openxmlformats.org/officeDocument/2006/relationships/image" Target="../media/image20.png"/><Relationship Id="rId12032" Type="http://schemas.openxmlformats.org/officeDocument/2006/relationships/image" Target="../media/image4.png"/><Relationship Id="rId12035" Type="http://schemas.openxmlformats.org/officeDocument/2006/relationships/image" Target="../media/image20.png"/><Relationship Id="rId12036" Type="http://schemas.openxmlformats.org/officeDocument/2006/relationships/image" Target="../media/image5.png"/><Relationship Id="rId12040" Type="http://schemas.openxmlformats.org/officeDocument/2006/relationships/image" Target="../media/image20.png"/><Relationship Id="rId12042" Type="http://schemas.openxmlformats.org/officeDocument/2006/relationships/image" Target="../media/image6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6" Type="http://schemas.openxmlformats.org/officeDocument/2006/relationships/image" Target="../media/image14.png"/><Relationship Id="rId1307" Type="http://schemas.openxmlformats.org/officeDocument/2006/relationships/image" Target="../media/image17.png"/><Relationship Id="rId1308" Type="http://schemas.openxmlformats.org/officeDocument/2006/relationships/image" Target="../media/image2.png"/><Relationship Id="rId13011" Type="http://schemas.openxmlformats.org/officeDocument/2006/relationships/image" Target="../media/image22.png"/><Relationship Id="rId13022" Type="http://schemas.openxmlformats.org/officeDocument/2006/relationships/image" Target="../media/image23.png"/><Relationship Id="rId13024" Type="http://schemas.openxmlformats.org/officeDocument/2006/relationships/image" Target="../media/image24.png"/><Relationship Id="rId13025" Type="http://schemas.openxmlformats.org/officeDocument/2006/relationships/image" Target="../media/image25.png"/><Relationship Id="rId13027" Type="http://schemas.openxmlformats.org/officeDocument/2006/relationships/image" Target="../media/image26.png"/><Relationship Id="rId13028" Type="http://schemas.openxmlformats.org/officeDocument/2006/relationships/image" Target="../media/image25.png"/><Relationship Id="rId13030" Type="http://schemas.openxmlformats.org/officeDocument/2006/relationships/image" Target="../media/image24.png"/><Relationship Id="rId13031" Type="http://schemas.openxmlformats.org/officeDocument/2006/relationships/image" Target="../media/image25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6" Type="http://schemas.openxmlformats.org/officeDocument/2006/relationships/image" Target="../media/image14.png"/><Relationship Id="rId1407" Type="http://schemas.openxmlformats.org/officeDocument/2006/relationships/image" Target="../media/image17.png"/><Relationship Id="rId14024" Type="http://schemas.openxmlformats.org/officeDocument/2006/relationships/image" Target="../media/image30.png"/><Relationship Id="rId14025" Type="http://schemas.openxmlformats.org/officeDocument/2006/relationships/image" Target="../media/image29.png"/><Relationship Id="rId14026" Type="http://schemas.openxmlformats.org/officeDocument/2006/relationships/image" Target="../media/image28.png"/><Relationship Id="rId14027" Type="http://schemas.openxmlformats.org/officeDocument/2006/relationships/image" Target="../media/image32.png"/><Relationship Id="rId14028" Type="http://schemas.openxmlformats.org/officeDocument/2006/relationships/image" Target="../media/image3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6" Type="http://schemas.openxmlformats.org/officeDocument/2006/relationships/image" Target="../media/image14.png"/><Relationship Id="rId1507" Type="http://schemas.openxmlformats.org/officeDocument/2006/relationships/image" Target="../media/image17.png"/><Relationship Id="rId1509" Type="http://schemas.openxmlformats.org/officeDocument/2006/relationships/image" Target="../media/image35.png"/><Relationship Id="rId15015" Type="http://schemas.openxmlformats.org/officeDocument/2006/relationships/image" Target="../media/image34.png"/><Relationship Id="rId15021" Type="http://schemas.openxmlformats.org/officeDocument/2006/relationships/image" Target="../media/image35.png"/><Relationship Id="rId15027" Type="http://schemas.openxmlformats.org/officeDocument/2006/relationships/image" Target="../media/image89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6" Type="http://schemas.openxmlformats.org/officeDocument/2006/relationships/image" Target="../media/image14.png"/><Relationship Id="rId1607" Type="http://schemas.openxmlformats.org/officeDocument/2006/relationships/image" Target="../media/image17.png"/><Relationship Id="rId1608" Type="http://schemas.openxmlformats.org/officeDocument/2006/relationships/image" Target="../media/image7.png"/><Relationship Id="rId16012" Type="http://schemas.openxmlformats.org/officeDocument/2006/relationships/image" Target="../media/image36.png"/><Relationship Id="rId16016" Type="http://schemas.openxmlformats.org/officeDocument/2006/relationships/image" Target="../media/image39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33.png"/><Relationship Id="rId1706" Type="http://schemas.openxmlformats.org/officeDocument/2006/relationships/image" Target="../media/image14.png"/><Relationship Id="rId1707" Type="http://schemas.openxmlformats.org/officeDocument/2006/relationships/image" Target="../media/image17.png"/><Relationship Id="rId17013" Type="http://schemas.openxmlformats.org/officeDocument/2006/relationships/image" Target="../media/image37.png"/><Relationship Id="rId17014" Type="http://schemas.openxmlformats.org/officeDocument/2006/relationships/image" Target="../media/image40.png"/><Relationship Id="rId17020" Type="http://schemas.openxmlformats.org/officeDocument/2006/relationships/image" Target="../media/image38.png"/><Relationship Id="rId17021" Type="http://schemas.openxmlformats.org/officeDocument/2006/relationships/image" Target="../media/image41.png"/><Relationship Id="rId17027" Type="http://schemas.openxmlformats.org/officeDocument/2006/relationships/image" Target="../media/image43.png"/><Relationship Id="rId17028" Type="http://schemas.openxmlformats.org/officeDocument/2006/relationships/image" Target="../media/image42.png"/><Relationship Id="rId17034" Type="http://schemas.openxmlformats.org/officeDocument/2006/relationships/image" Target="../media/image37.png"/><Relationship Id="rId17035" Type="http://schemas.openxmlformats.org/officeDocument/2006/relationships/image" Target="../media/image45.png"/><Relationship Id="rId17036" Type="http://schemas.openxmlformats.org/officeDocument/2006/relationships/image" Target="../media/image44.png"/><Relationship Id="rId17038" Type="http://schemas.openxmlformats.org/officeDocument/2006/relationships/image" Target="../media/image9.png"/><Relationship Id="rId17039" Type="http://schemas.openxmlformats.org/officeDocument/2006/relationships/image" Target="../media/image8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3" Type="http://schemas.openxmlformats.org/officeDocument/2006/relationships/image" Target="../media/image27.png"/><Relationship Id="rId1806" Type="http://schemas.openxmlformats.org/officeDocument/2006/relationships/image" Target="../media/image1.png"/><Relationship Id="rId18011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4" Type="http://schemas.openxmlformats.org/officeDocument/2006/relationships/image" Target="../media/image39.png"/><Relationship Id="rId205" Type="http://schemas.openxmlformats.org/officeDocument/2006/relationships/image" Target="../media/image47.png"/><Relationship Id="rId207" Type="http://schemas.openxmlformats.org/officeDocument/2006/relationships/image" Target="../media/image48.png"/><Relationship Id="rId208" Type="http://schemas.openxmlformats.org/officeDocument/2006/relationships/image" Target="../media/image49.png"/><Relationship Id="rId2010" Type="http://schemas.openxmlformats.org/officeDocument/2006/relationships/image" Target="../media/image50.png"/><Relationship Id="rId2013" Type="http://schemas.openxmlformats.org/officeDocument/2006/relationships/image" Target="../media/image51.png"/><Relationship Id="rId2015" Type="http://schemas.openxmlformats.org/officeDocument/2006/relationships/image" Target="../media/image52.png"/><Relationship Id="rId2018" Type="http://schemas.openxmlformats.org/officeDocument/2006/relationships/image" Target="../media/image53.png"/><Relationship Id="rId2020" Type="http://schemas.openxmlformats.org/officeDocument/2006/relationships/image" Target="../media/image50.png"/><Relationship Id="rId2023" Type="http://schemas.openxmlformats.org/officeDocument/2006/relationships/image" Target="../media/image54.png"/><Relationship Id="rId2025" Type="http://schemas.openxmlformats.org/officeDocument/2006/relationships/image" Target="../media/image52.png"/><Relationship Id="rId2028" Type="http://schemas.openxmlformats.org/officeDocument/2006/relationships/image" Target="../media/image5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3" Type="http://schemas.openxmlformats.org/officeDocument/2006/relationships/image" Target="../media/image56.png"/><Relationship Id="rId304" Type="http://schemas.openxmlformats.org/officeDocument/2006/relationships/image" Target="../media/image57.png"/><Relationship Id="rId305" Type="http://schemas.openxmlformats.org/officeDocument/2006/relationships/image" Target="../media/image86.png"/><Relationship Id="rId306" Type="http://schemas.openxmlformats.org/officeDocument/2006/relationships/image" Target="../media/image92.png"/><Relationship Id="rId308" Type="http://schemas.openxmlformats.org/officeDocument/2006/relationships/image" Target="../media/image58.png"/><Relationship Id="rId3011" Type="http://schemas.openxmlformats.org/officeDocument/2006/relationships/image" Target="../media/image14.png"/><Relationship Id="rId3012" Type="http://schemas.openxmlformats.org/officeDocument/2006/relationships/image" Target="../media/image59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60.png"/><Relationship Id="rId404" Type="http://schemas.openxmlformats.org/officeDocument/2006/relationships/image" Target="../media/image14.png"/><Relationship Id="rId405" Type="http://schemas.openxmlformats.org/officeDocument/2006/relationships/image" Target="../media/image17.png"/><Relationship Id="rId4013" Type="http://schemas.openxmlformats.org/officeDocument/2006/relationships/image" Target="../media/image94.png"/><Relationship Id="rId4014" Type="http://schemas.openxmlformats.org/officeDocument/2006/relationships/image" Target="../media/image6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3" Type="http://schemas.openxmlformats.org/officeDocument/2006/relationships/image" Target="../media/image14.png"/><Relationship Id="rId504" Type="http://schemas.openxmlformats.org/officeDocument/2006/relationships/image" Target="../media/image17.png"/><Relationship Id="rId5011" Type="http://schemas.openxmlformats.org/officeDocument/2006/relationships/image" Target="../media/image18.png"/><Relationship Id="rId5015" Type="http://schemas.openxmlformats.org/officeDocument/2006/relationships/image" Target="../media/image19.png"/><Relationship Id="rId5019" Type="http://schemas.openxmlformats.org/officeDocument/2006/relationships/image" Target="../media/image18.png"/><Relationship Id="rId5023" Type="http://schemas.openxmlformats.org/officeDocument/2006/relationships/image" Target="../media/image21.png"/><Relationship Id="rId5025" Type="http://schemas.openxmlformats.org/officeDocument/2006/relationships/image" Target="../media/image62.png"/><Relationship Id="rId5028" Type="http://schemas.openxmlformats.org/officeDocument/2006/relationships/image" Target="../media/image63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64.png"/><Relationship Id="rId602" Type="http://schemas.openxmlformats.org/officeDocument/2006/relationships/image" Target="../media/image66.png"/><Relationship Id="rId608" Type="http://schemas.openxmlformats.org/officeDocument/2006/relationships/image" Target="../media/image14.png"/><Relationship Id="rId609" Type="http://schemas.openxmlformats.org/officeDocument/2006/relationships/image" Target="../media/image17.png"/><Relationship Id="rId6011" Type="http://schemas.openxmlformats.org/officeDocument/2006/relationships/image" Target="../media/image67.png"/><Relationship Id="rId6014" Type="http://schemas.openxmlformats.org/officeDocument/2006/relationships/image" Target="../media/image68.png"/><Relationship Id="rId6017" Type="http://schemas.openxmlformats.org/officeDocument/2006/relationships/image" Target="../media/image69.png"/><Relationship Id="rId6020" Type="http://schemas.openxmlformats.org/officeDocument/2006/relationships/image" Target="../media/image69.png"/><Relationship Id="rId6023" Type="http://schemas.openxmlformats.org/officeDocument/2006/relationships/image" Target="../media/image69.png"/><Relationship Id="rId6026" Type="http://schemas.openxmlformats.org/officeDocument/2006/relationships/image" Target="../media/image69.png"/><Relationship Id="rId6029" Type="http://schemas.openxmlformats.org/officeDocument/2006/relationships/image" Target="../media/image70.png"/><Relationship Id="rId6032" Type="http://schemas.openxmlformats.org/officeDocument/2006/relationships/image" Target="../media/image69.png"/><Relationship Id="rId6035" Type="http://schemas.openxmlformats.org/officeDocument/2006/relationships/image" Target="../media/image69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3" Type="http://schemas.openxmlformats.org/officeDocument/2006/relationships/image" Target="../media/image14.png"/><Relationship Id="rId704" Type="http://schemas.openxmlformats.org/officeDocument/2006/relationships/image" Target="../media/image17.png"/><Relationship Id="rId709" Type="http://schemas.openxmlformats.org/officeDocument/2006/relationships/image" Target="../media/image71.png"/><Relationship Id="rId7010" Type="http://schemas.openxmlformats.org/officeDocument/2006/relationships/image" Target="../media/image65.png"/><Relationship Id="rId7013" Type="http://schemas.openxmlformats.org/officeDocument/2006/relationships/image" Target="../media/image72.png"/><Relationship Id="rId7014" Type="http://schemas.openxmlformats.org/officeDocument/2006/relationships/image" Target="../media/image73.png"/><Relationship Id="rId7019" Type="http://schemas.openxmlformats.org/officeDocument/2006/relationships/image" Target="../media/image74.png"/><Relationship Id="rId7022" Type="http://schemas.openxmlformats.org/officeDocument/2006/relationships/image" Target="../media/image75.png"/><Relationship Id="rId7024" Type="http://schemas.openxmlformats.org/officeDocument/2006/relationships/image" Target="../media/image74.png"/><Relationship Id="rId7027" Type="http://schemas.openxmlformats.org/officeDocument/2006/relationships/image" Target="../media/image75.png"/><Relationship Id="rId7029" Type="http://schemas.openxmlformats.org/officeDocument/2006/relationships/image" Target="../media/image74.png"/><Relationship Id="rId7032" Type="http://schemas.openxmlformats.org/officeDocument/2006/relationships/image" Target="../media/image75.png"/><Relationship Id="rId7034" Type="http://schemas.openxmlformats.org/officeDocument/2006/relationships/image" Target="../media/image74.png"/><Relationship Id="rId7037" Type="http://schemas.openxmlformats.org/officeDocument/2006/relationships/image" Target="../media/image75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76.png"/><Relationship Id="rId802" Type="http://schemas.openxmlformats.org/officeDocument/2006/relationships/image" Target="../media/image90.png"/><Relationship Id="rId803" Type="http://schemas.openxmlformats.org/officeDocument/2006/relationships/image" Target="../media/image87.png"/><Relationship Id="rId804" Type="http://schemas.openxmlformats.org/officeDocument/2006/relationships/image" Target="../media/image91.png"/><Relationship Id="rId8010" Type="http://schemas.openxmlformats.org/officeDocument/2006/relationships/image" Target="../media/image14.png"/><Relationship Id="rId8011" Type="http://schemas.openxmlformats.org/officeDocument/2006/relationships/image" Target="../media/image17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93.png"/><Relationship Id="rId907" Type="http://schemas.openxmlformats.org/officeDocument/2006/relationships/image" Target="../media/image14.png"/><Relationship Id="rId908" Type="http://schemas.openxmlformats.org/officeDocument/2006/relationships/image" Target="../media/image17.png"/><Relationship Id="rId9010" Type="http://schemas.openxmlformats.org/officeDocument/2006/relationships/image" Target="../media/image77.png"/><Relationship Id="rId9012" Type="http://schemas.openxmlformats.org/officeDocument/2006/relationships/image" Target="../media/image78.png"/><Relationship Id="rId9013" Type="http://schemas.openxmlformats.org/officeDocument/2006/relationships/image" Target="../media/image79.png"/><Relationship Id="rId9018" Type="http://schemas.openxmlformats.org/officeDocument/2006/relationships/image" Target="../media/image80.png"/><Relationship Id="rId9020" Type="http://schemas.openxmlformats.org/officeDocument/2006/relationships/image" Target="../media/image81.png"/><Relationship Id="rId9021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74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 txBox="1"/>
          <p:nvPr/>
        </p:nvSpPr>
        <p:spPr>
          <a:xfrm>
            <a:off x="8432800" y="11708721"/>
            <a:ext cx="7518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2020/09/26</a:t>
            </a:r>
            <a:endParaRPr lang="zh-CN" altLang="en-US"/>
          </a:p>
        </p:txBody>
      </p:sp>
      <p:grpSp>
        <p:nvGrpSpPr>
          <p:cNvPr id="102" name="组合 102"/>
          <p:cNvGrpSpPr/>
          <p:nvPr/>
        </p:nvGrpSpPr>
        <p:grpSpPr>
          <a:xfrm>
            <a:off x="1289050" y="3887542"/>
            <a:ext cx="21805900" cy="4138771"/>
            <a:chOff x="1289050" y="3887542"/>
            <a:chExt cx="21805900" cy="4138771"/>
          </a:xfrm>
        </p:grpSpPr>
        <p:sp>
          <p:nvSpPr>
            <p:cNvPr id="103" name="Object 103"/>
            <p:cNvSpPr txBox="1"/>
            <p:nvPr/>
          </p:nvSpPr>
          <p:spPr>
            <a:xfrm>
              <a:off x="1289050" y="5201369"/>
              <a:ext cx="21805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15000" i="0" b="0" spc="15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入驻</a:t>
              </a:r>
              <a:r>
                <a:rPr sz="15000" i="0" b="0" spc="1500" dirty="0" smtClean="0" lang="zh-CN">
                  <a:solidFill>
                    <a:srgbClr val="F2CD5B"/>
                  </a:solidFill>
                  <a:latin typeface="OPPOSans-H"/>
                  <a:ea typeface="OPPOSans-H"/>
                </a:rPr>
                <a:t>天猫品牌</a:t>
              </a:r>
              <a:r>
                <a:rPr sz="15000" i="0" b="0" spc="15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计划书</a:t>
              </a:r>
              <a:endParaRPr lang="zh-CN" altLang="en-US"/>
            </a:p>
          </p:txBody>
        </p:sp>
        <p:sp>
          <p:nvSpPr>
            <p:cNvPr id="105" name="Object 105"/>
            <p:cNvSpPr txBox="1"/>
            <p:nvPr/>
          </p:nvSpPr>
          <p:spPr>
            <a:xfrm>
              <a:off x="2781124" y="3811342"/>
              <a:ext cx="17691100" cy="1117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88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TMALL BRAND PLAN</a:t>
              </a:r>
              <a:endParaRPr lang="zh-CN" altLang="en-US"/>
            </a:p>
          </p:txBody>
        </p:sp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  </a:blip>
            <a:srcRect/>
            <a:stretch>
              <a:fillRect/>
            </a:stretch>
          </p:blipFill>
          <p:spPr>
            <a:xfrm rot="0" flipV="0" flipH="0">
              <a:off x="2882724" y="7454995"/>
              <a:ext cx="18669349" cy="571318"/>
            </a:xfrm>
            <a:prstGeom prst="rect">
              <a:avLst/>
            </a:prstGeom>
          </p:spPr>
        </p:pic>
        <p:grpSp>
          <p:nvGrpSpPr>
            <p:cNvPr id="107" name="组合 107"/>
            <p:cNvGrpSpPr/>
            <p:nvPr/>
          </p:nvGrpSpPr>
          <p:grpSpPr>
            <a:xfrm>
              <a:off x="16979898" y="3887542"/>
              <a:ext cx="4572001" cy="1040053"/>
              <a:chOff x="16979898" y="3887542"/>
              <a:chExt cx="4572001" cy="1040053"/>
            </a:xfrm>
          </p:grpSpPr>
          <p:pic>
            <p:nvPicPr>
              <p:cNvPr id="108" name="image 108"/>
              <p:cNvPicPr>
                <a:picLocks noChangeAspect="1"/>
              </p:cNvPicPr>
              <p:nvPr/>
            </p:nvPicPr>
            <p:blipFill>
              <a:blip r:embed="rId108">
                </a:blip>
              <a:srcRect/>
              <a:stretch>
                <a:fillRect/>
              </a:stretch>
            </p:blipFill>
            <p:spPr>
              <a:xfrm rot="0" flipV="0" flipH="0">
                <a:off x="16979898" y="3911593"/>
                <a:ext cx="4572001" cy="1016002"/>
              </a:xfrm>
              <a:prstGeom prst="rect">
                <a:avLst/>
              </a:prstGeom>
            </p:spPr>
          </p:pic>
          <p:sp>
            <p:nvSpPr>
              <p:cNvPr id="109" name="Object 109"/>
              <p:cNvSpPr txBox="1"/>
              <p:nvPr/>
            </p:nvSpPr>
            <p:spPr>
              <a:xfrm>
                <a:off x="17703800" y="3811342"/>
                <a:ext cx="3848100" cy="10033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6600" i="0" b="0" spc="792" dirty="0" smtClean="0" lang="zh-CN">
                    <a:solidFill>
                      <a:srgbClr val="2646A1"/>
                    </a:solidFill>
                    <a:latin typeface="OPPOSans-H"/>
                    <a:ea typeface="OPPOSans-H"/>
                  </a:rPr>
                  <a:t>2020</a:t>
                </a:r>
                <a:endParaRPr lang="zh-CN" altLang="en-US"/>
              </a:p>
            </p:txBody>
          </p:sp>
        </p:grpSp>
      </p:grpSp>
      <p:grpSp>
        <p:nvGrpSpPr>
          <p:cNvPr id="1010" name="组合 1010"/>
          <p:cNvGrpSpPr/>
          <p:nvPr/>
        </p:nvGrpSpPr>
        <p:grpSpPr>
          <a:xfrm>
            <a:off x="8890000" y="10439394"/>
            <a:ext cx="6603999" cy="990604"/>
            <a:chOff x="8890000" y="10439394"/>
            <a:chExt cx="6603999" cy="990604"/>
          </a:xfrm>
        </p:grpSpPr>
        <p:pic>
          <p:nvPicPr>
            <p:cNvPr id="1011" name="image 1011"/>
            <p:cNvPicPr>
              <a:picLocks noChangeAspect="1"/>
            </p:cNvPicPr>
            <p:nvPr/>
          </p:nvPicPr>
          <p:blipFill>
            <a:blip r:embed="rId1011">
                </a:blip>
            <a:srcRect/>
            <a:stretch>
              <a:fillRect/>
            </a:stretch>
          </p:blipFill>
          <p:spPr>
            <a:xfrm rot="0" flipV="0" flipH="0">
              <a:off x="8890000" y="10439394"/>
              <a:ext cx="6603999" cy="990604"/>
            </a:xfrm>
            <a:prstGeom prst="rect">
              <a:avLst/>
            </a:prstGeom>
          </p:spPr>
        </p:pic>
        <p:sp>
          <p:nvSpPr>
            <p:cNvPr id="1012" name="Object 1012"/>
            <p:cNvSpPr txBox="1"/>
            <p:nvPr/>
          </p:nvSpPr>
          <p:spPr>
            <a:xfrm>
              <a:off x="9251950" y="10591796"/>
              <a:ext cx="58801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4200" i="0" b="0" dirty="0" smtClean="0" lang="zh-CN">
                  <a:solidFill>
                    <a:srgbClr val="2646A1"/>
                  </a:solidFill>
                  <a:latin typeface="OPPOSans-H"/>
                  <a:ea typeface="OPPOSans-H"/>
                </a:rPr>
                <a:t>主讲人：高小定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-5079" y="1424021"/>
            <a:ext cx="9887266" cy="1376127"/>
            <a:chOff x="-5079" y="1424021"/>
            <a:chExt cx="9887266" cy="1376127"/>
          </a:xfrm>
        </p:grpSpPr>
        <p:grpSp>
          <p:nvGrpSpPr>
            <p:cNvPr id="1002" name="组合 1002"/>
            <p:cNvGrpSpPr/>
            <p:nvPr/>
          </p:nvGrpSpPr>
          <p:grpSpPr>
            <a:xfrm>
              <a:off x="1576387" y="1424021"/>
              <a:ext cx="8305800" cy="1376127"/>
              <a:chOff x="1576387" y="1424021"/>
              <a:chExt cx="8305800" cy="1376127"/>
            </a:xfrm>
          </p:grpSpPr>
          <p:sp>
            <p:nvSpPr>
              <p:cNvPr id="1003" name="Object 1003"/>
              <p:cNvSpPr txBox="1"/>
              <p:nvPr/>
            </p:nvSpPr>
            <p:spPr>
              <a:xfrm>
                <a:off x="1474787" y="2342949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Product advantage</a:t>
                </a:r>
                <a:endParaRPr lang="zh-CN" altLang="en-US"/>
              </a:p>
            </p:txBody>
          </p:sp>
          <p:sp>
            <p:nvSpPr>
              <p:cNvPr id="1004" name="Object 1004"/>
              <p:cNvSpPr txBox="1"/>
              <p:nvPr/>
            </p:nvSpPr>
            <p:spPr>
              <a:xfrm>
                <a:off x="1474787" y="1347821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产品优势</a:t>
                </a:r>
                <a:endParaRPr lang="zh-CN" altLang="en-US"/>
              </a:p>
            </p:txBody>
          </p:sp>
        </p:grpSp>
        <p:grpSp>
          <p:nvGrpSpPr>
            <p:cNvPr id="1005" name="组合 1005"/>
            <p:cNvGrpSpPr/>
            <p:nvPr/>
          </p:nvGrpSpPr>
          <p:grpSpPr>
            <a:xfrm>
              <a:off x="-5079" y="1479556"/>
              <a:ext cx="1280158" cy="1295395"/>
              <a:chOff x="-5079" y="1479556"/>
              <a:chExt cx="1280158" cy="1295395"/>
            </a:xfrm>
          </p:grpSpPr>
          <p:pic>
            <p:nvPicPr>
              <p:cNvPr id="1006" name="image 1006"/>
              <p:cNvPicPr>
                <a:picLocks noChangeAspect="1"/>
              </p:cNvPicPr>
              <p:nvPr/>
            </p:nvPicPr>
            <p:blipFill>
              <a:blip r:embed="rId10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6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007" name="image 1007"/>
              <p:cNvPicPr>
                <a:picLocks noChangeAspect="1"/>
              </p:cNvPicPr>
              <p:nvPr/>
            </p:nvPicPr>
            <p:blipFill>
              <a:blip r:embed="rId10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70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1008" name="组合 1008"/>
          <p:cNvGrpSpPr/>
          <p:nvPr/>
        </p:nvGrpSpPr>
        <p:grpSpPr>
          <a:xfrm>
            <a:off x="2748588" y="5029712"/>
            <a:ext cx="5753100" cy="2140427"/>
            <a:chOff x="2748588" y="5029712"/>
            <a:chExt cx="5753100" cy="2140427"/>
          </a:xfrm>
        </p:grpSpPr>
        <p:sp>
          <p:nvSpPr>
            <p:cNvPr id="1009" name="Object 1009"/>
            <p:cNvSpPr txBox="1"/>
            <p:nvPr/>
          </p:nvSpPr>
          <p:spPr>
            <a:xfrm>
              <a:off x="3662988" y="4953512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01.透气绵纶面料</a:t>
              </a:r>
              <a:endParaRPr lang="zh-CN" altLang="en-US"/>
            </a:p>
          </p:txBody>
        </p:sp>
        <p:sp>
          <p:nvSpPr>
            <p:cNvPr id="10010" name="Object 10010"/>
            <p:cNvSpPr txBox="1"/>
            <p:nvPr/>
          </p:nvSpPr>
          <p:spPr>
            <a:xfrm>
              <a:off x="2646988" y="5950939"/>
              <a:ext cx="60071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排汗快干，透气不粘黏起皱，舒适体感</a:t>
              </a:r>
              <a:endParaRPr lang="zh-CN" altLang="en-US"/>
            </a:p>
          </p:txBody>
        </p:sp>
      </p:grpSp>
      <p:grpSp>
        <p:nvGrpSpPr>
          <p:cNvPr id="10011" name="组合 10011"/>
          <p:cNvGrpSpPr/>
          <p:nvPr/>
        </p:nvGrpSpPr>
        <p:grpSpPr>
          <a:xfrm>
            <a:off x="2752359" y="8649609"/>
            <a:ext cx="5753100" cy="2142808"/>
            <a:chOff x="2752359" y="8649609"/>
            <a:chExt cx="5753100" cy="2142808"/>
          </a:xfrm>
        </p:grpSpPr>
        <p:sp>
          <p:nvSpPr>
            <p:cNvPr id="10012" name="Object 10012"/>
            <p:cNvSpPr txBox="1"/>
            <p:nvPr/>
          </p:nvSpPr>
          <p:spPr>
            <a:xfrm>
              <a:off x="3666759" y="8573409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03.科学剪裁</a:t>
              </a:r>
              <a:endParaRPr lang="zh-CN" altLang="en-US"/>
            </a:p>
          </p:txBody>
        </p:sp>
        <p:sp>
          <p:nvSpPr>
            <p:cNvPr id="10013" name="Object 10013"/>
            <p:cNvSpPr txBox="1"/>
            <p:nvPr/>
          </p:nvSpPr>
          <p:spPr>
            <a:xfrm>
              <a:off x="2650759" y="9573217"/>
              <a:ext cx="60071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科学时尚剪裁，贴合身型，舒适易动</a:t>
              </a:r>
              <a:endParaRPr lang="zh-CN" altLang="en-US"/>
            </a:p>
          </p:txBody>
        </p:sp>
      </p:grpSp>
      <p:grpSp>
        <p:nvGrpSpPr>
          <p:cNvPr id="10014" name="组合 10014"/>
          <p:cNvGrpSpPr/>
          <p:nvPr/>
        </p:nvGrpSpPr>
        <p:grpSpPr>
          <a:xfrm>
            <a:off x="15902979" y="5015821"/>
            <a:ext cx="5765800" cy="1573888"/>
            <a:chOff x="15902979" y="5015821"/>
            <a:chExt cx="5765800" cy="1573888"/>
          </a:xfrm>
        </p:grpSpPr>
        <p:sp>
          <p:nvSpPr>
            <p:cNvPr id="10015" name="Object 10015"/>
            <p:cNvSpPr txBox="1"/>
            <p:nvPr/>
          </p:nvSpPr>
          <p:spPr>
            <a:xfrm>
              <a:off x="15801379" y="4939621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02.立领设计</a:t>
              </a:r>
              <a:endParaRPr lang="zh-CN" altLang="en-US"/>
            </a:p>
          </p:txBody>
        </p:sp>
        <p:sp>
          <p:nvSpPr>
            <p:cNvPr id="10016" name="Object 10016"/>
            <p:cNvSpPr txBox="1"/>
            <p:nvPr/>
          </p:nvSpPr>
          <p:spPr>
            <a:xfrm>
              <a:off x="15801379" y="5929310"/>
              <a:ext cx="60198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立领设计，方便美观，时尚搭配</a:t>
              </a:r>
              <a:endParaRPr lang="zh-CN" altLang="en-US"/>
            </a:p>
          </p:txBody>
        </p:sp>
      </p:grpSp>
      <p:grpSp>
        <p:nvGrpSpPr>
          <p:cNvPr id="10017" name="组合 10017"/>
          <p:cNvGrpSpPr/>
          <p:nvPr/>
        </p:nvGrpSpPr>
        <p:grpSpPr>
          <a:xfrm>
            <a:off x="15902979" y="8649609"/>
            <a:ext cx="5854700" cy="1592739"/>
            <a:chOff x="15902979" y="8649609"/>
            <a:chExt cx="5854700" cy="1592739"/>
          </a:xfrm>
        </p:grpSpPr>
        <p:sp>
          <p:nvSpPr>
            <p:cNvPr id="10018" name="Object 10018"/>
            <p:cNvSpPr txBox="1"/>
            <p:nvPr/>
          </p:nvSpPr>
          <p:spPr>
            <a:xfrm>
              <a:off x="15801379" y="8573409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04.时尚版型</a:t>
              </a:r>
              <a:endParaRPr lang="zh-CN" altLang="en-US"/>
            </a:p>
          </p:txBody>
        </p:sp>
        <p:sp>
          <p:nvSpPr>
            <p:cNvPr id="10019" name="Object 10019"/>
            <p:cNvSpPr txBox="1"/>
            <p:nvPr/>
          </p:nvSpPr>
          <p:spPr>
            <a:xfrm>
              <a:off x="15801379" y="9581949"/>
              <a:ext cx="61087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时尚版型，显瘦造型，吸晴抢眼</a:t>
              </a:r>
              <a:endParaRPr lang="zh-CN" altLang="en-US"/>
            </a:p>
          </p:txBody>
        </p:sp>
      </p:grpSp>
      <p:grpSp>
        <p:nvGrpSpPr>
          <p:cNvPr id="10020" name="组合 10020"/>
          <p:cNvGrpSpPr/>
          <p:nvPr/>
        </p:nvGrpSpPr>
        <p:grpSpPr>
          <a:xfrm>
            <a:off x="9042400" y="4597402"/>
            <a:ext cx="6299200" cy="6299204"/>
            <a:chOff x="9042400" y="4597402"/>
            <a:chExt cx="6299200" cy="6299204"/>
          </a:xfrm>
        </p:grpSpPr>
        <p:grpSp>
          <p:nvGrpSpPr>
            <p:cNvPr id="10021" name="组合 10021"/>
            <p:cNvGrpSpPr/>
            <p:nvPr/>
          </p:nvGrpSpPr>
          <p:grpSpPr>
            <a:xfrm>
              <a:off x="9042400" y="4597402"/>
              <a:ext cx="2997198" cy="2997202"/>
              <a:chOff x="9042400" y="4597402"/>
              <a:chExt cx="2997198" cy="2997202"/>
            </a:xfrm>
          </p:grpSpPr>
          <p:pic>
            <p:nvPicPr>
              <p:cNvPr id="10022" name="image 10022"/>
              <p:cNvPicPr>
                <a:picLocks noChangeAspect="1"/>
              </p:cNvPicPr>
              <p:nvPr/>
            </p:nvPicPr>
            <p:blipFill>
              <a:blip r:embed="rId10022">
                </a:blip>
              <a:srcRect/>
              <a:stretch>
                <a:fillRect/>
              </a:stretch>
            </p:blipFill>
            <p:spPr>
              <a:xfrm rot="0" flipV="0" flipH="0">
                <a:off x="9042400" y="4597402"/>
                <a:ext cx="2997198" cy="2997202"/>
              </a:xfrm>
              <a:prstGeom prst="rect">
                <a:avLst/>
              </a:prstGeom>
            </p:spPr>
          </p:pic>
          <p:pic>
            <p:nvPicPr>
              <p:cNvPr id="10023" name="image 10023"/>
              <p:cNvPicPr>
                <a:picLocks noChangeAspect="1"/>
              </p:cNvPicPr>
              <p:nvPr/>
            </p:nvPicPr>
            <p:blipFill>
              <a:blip r:embed="rId10023">
                </a:blip>
              <a:srcRect/>
              <a:stretch>
                <a:fillRect/>
              </a:stretch>
            </p:blipFill>
            <p:spPr>
              <a:xfrm rot="0" flipV="0" flipH="0">
                <a:off x="9923753" y="5347515"/>
                <a:ext cx="1245601" cy="1498583"/>
              </a:xfrm>
              <a:prstGeom prst="rect">
                <a:avLst/>
              </a:prstGeom>
            </p:spPr>
          </p:pic>
        </p:grpSp>
        <p:grpSp>
          <p:nvGrpSpPr>
            <p:cNvPr id="10024" name="组合 10024"/>
            <p:cNvGrpSpPr/>
            <p:nvPr/>
          </p:nvGrpSpPr>
          <p:grpSpPr>
            <a:xfrm>
              <a:off x="12344398" y="4597402"/>
              <a:ext cx="2997201" cy="2997202"/>
              <a:chOff x="12344398" y="4597402"/>
              <a:chExt cx="2997201" cy="2997202"/>
            </a:xfrm>
          </p:grpSpPr>
          <p:pic>
            <p:nvPicPr>
              <p:cNvPr id="10025" name="image 10025"/>
              <p:cNvPicPr>
                <a:picLocks noChangeAspect="1"/>
              </p:cNvPicPr>
              <p:nvPr/>
            </p:nvPicPr>
            <p:blipFill>
              <a:blip r:embed="rId10025">
                </a:blip>
              <a:srcRect/>
              <a:stretch>
                <a:fillRect/>
              </a:stretch>
            </p:blipFill>
            <p:spPr>
              <a:xfrm rot="0" flipV="0" flipH="0">
                <a:off x="12344398" y="4597402"/>
                <a:ext cx="2997201" cy="2997202"/>
              </a:xfrm>
              <a:prstGeom prst="rect">
                <a:avLst/>
              </a:prstGeom>
            </p:spPr>
          </p:pic>
          <p:pic>
            <p:nvPicPr>
              <p:cNvPr id="10026" name="image 10026"/>
              <p:cNvPicPr>
                <a:picLocks noChangeAspect="1"/>
              </p:cNvPicPr>
              <p:nvPr/>
            </p:nvPicPr>
            <p:blipFill>
              <a:blip r:embed="rId10026">
                </a:blip>
              <a:srcRect/>
              <a:stretch>
                <a:fillRect/>
              </a:stretch>
            </p:blipFill>
            <p:spPr>
              <a:xfrm rot="0" flipV="0" flipH="0">
                <a:off x="13220693" y="5473695"/>
                <a:ext cx="1244607" cy="1244589"/>
              </a:xfrm>
              <a:prstGeom prst="rect">
                <a:avLst/>
              </a:prstGeom>
            </p:spPr>
          </p:pic>
        </p:grpSp>
        <p:grpSp>
          <p:nvGrpSpPr>
            <p:cNvPr id="10027" name="组合 10027"/>
            <p:cNvGrpSpPr/>
            <p:nvPr/>
          </p:nvGrpSpPr>
          <p:grpSpPr>
            <a:xfrm>
              <a:off x="12344398" y="7899404"/>
              <a:ext cx="2997201" cy="2997202"/>
              <a:chOff x="12344398" y="7899404"/>
              <a:chExt cx="2997201" cy="2997202"/>
            </a:xfrm>
          </p:grpSpPr>
          <p:pic>
            <p:nvPicPr>
              <p:cNvPr id="10028" name="image 10028"/>
              <p:cNvPicPr>
                <a:picLocks noChangeAspect="1"/>
              </p:cNvPicPr>
              <p:nvPr/>
            </p:nvPicPr>
            <p:blipFill>
              <a:blip r:embed="rId10028">
                </a:blip>
              <a:srcRect/>
              <a:stretch>
                <a:fillRect/>
              </a:stretch>
            </p:blipFill>
            <p:spPr>
              <a:xfrm rot="0" flipV="0" flipH="0">
                <a:off x="12344398" y="7899404"/>
                <a:ext cx="2997201" cy="2997202"/>
              </a:xfrm>
              <a:prstGeom prst="rect">
                <a:avLst/>
              </a:prstGeom>
            </p:spPr>
          </p:pic>
          <p:pic>
            <p:nvPicPr>
              <p:cNvPr id="10029" name="image 10029"/>
              <p:cNvPicPr>
                <a:picLocks noChangeAspect="1"/>
              </p:cNvPicPr>
              <p:nvPr/>
            </p:nvPicPr>
            <p:blipFill>
              <a:blip r:embed="rId10029">
                </a:blip>
              <a:srcRect/>
              <a:stretch>
                <a:fillRect/>
              </a:stretch>
            </p:blipFill>
            <p:spPr>
              <a:xfrm rot="0" flipV="0" flipH="0">
                <a:off x="13272217" y="8610598"/>
                <a:ext cx="1143152" cy="1587504"/>
              </a:xfrm>
              <a:prstGeom prst="rect">
                <a:avLst/>
              </a:prstGeom>
            </p:spPr>
          </p:pic>
        </p:grpSp>
        <p:grpSp>
          <p:nvGrpSpPr>
            <p:cNvPr id="10030" name="组合 10030"/>
            <p:cNvGrpSpPr/>
            <p:nvPr/>
          </p:nvGrpSpPr>
          <p:grpSpPr>
            <a:xfrm>
              <a:off x="9042400" y="7899404"/>
              <a:ext cx="2997198" cy="2997202"/>
              <a:chOff x="9042400" y="7899404"/>
              <a:chExt cx="2997198" cy="2997202"/>
            </a:xfrm>
          </p:grpSpPr>
          <p:pic>
            <p:nvPicPr>
              <p:cNvPr id="10031" name="image 10031"/>
              <p:cNvPicPr>
                <a:picLocks noChangeAspect="1"/>
              </p:cNvPicPr>
              <p:nvPr/>
            </p:nvPicPr>
            <p:blipFill>
              <a:blip r:embed="rId10031">
                </a:blip>
              <a:srcRect/>
              <a:stretch>
                <a:fillRect/>
              </a:stretch>
            </p:blipFill>
            <p:spPr>
              <a:xfrm rot="0" flipV="0" flipH="0">
                <a:off x="9042400" y="7899404"/>
                <a:ext cx="2997198" cy="2997202"/>
              </a:xfrm>
              <a:prstGeom prst="rect">
                <a:avLst/>
              </a:prstGeom>
            </p:spPr>
          </p:pic>
          <p:pic>
            <p:nvPicPr>
              <p:cNvPr id="10032" name="image 10032"/>
              <p:cNvPicPr>
                <a:picLocks noChangeAspect="1"/>
              </p:cNvPicPr>
              <p:nvPr/>
            </p:nvPicPr>
            <p:blipFill>
              <a:blip r:embed="rId10032">
                </a:blip>
              <a:srcRect/>
              <a:stretch>
                <a:fillRect/>
              </a:stretch>
            </p:blipFill>
            <p:spPr>
              <a:xfrm rot="0" flipV="0" flipH="0">
                <a:off x="9920330" y="8674077"/>
                <a:ext cx="1244506" cy="14605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1562100" y="3797300"/>
            <a:ext cx="21272500" cy="2616200"/>
          </a:xfrm>
          <a:prstGeom prst="rect">
            <a:avLst/>
          </a:prstGeom>
        </p:spPr>
      </p:pic>
      <p:grpSp>
        <p:nvGrpSpPr>
          <p:cNvPr id="1102" name="组合 1102"/>
          <p:cNvGrpSpPr/>
          <p:nvPr/>
        </p:nvGrpSpPr>
        <p:grpSpPr>
          <a:xfrm>
            <a:off x="-5079" y="1426799"/>
            <a:ext cx="11174531" cy="1373349"/>
            <a:chOff x="-5079" y="1426799"/>
            <a:chExt cx="11174531" cy="1373349"/>
          </a:xfrm>
        </p:grpSpPr>
        <p:grpSp>
          <p:nvGrpSpPr>
            <p:cNvPr id="1103" name="组合 1103"/>
            <p:cNvGrpSpPr/>
            <p:nvPr/>
          </p:nvGrpSpPr>
          <p:grpSpPr>
            <a:xfrm>
              <a:off x="1580951" y="1426799"/>
              <a:ext cx="9588500" cy="1373349"/>
              <a:chOff x="1580951" y="1426799"/>
              <a:chExt cx="9588500" cy="1373349"/>
            </a:xfrm>
          </p:grpSpPr>
          <p:sp>
            <p:nvSpPr>
              <p:cNvPr id="1104" name="Object 1104"/>
              <p:cNvSpPr txBox="1"/>
              <p:nvPr/>
            </p:nvSpPr>
            <p:spPr>
              <a:xfrm>
                <a:off x="1479351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Promotion plan - Preliminary work</a:t>
                </a:r>
                <a:endParaRPr lang="zh-CN" altLang="en-US"/>
              </a:p>
            </p:txBody>
          </p:sp>
          <p:sp>
            <p:nvSpPr>
              <p:cNvPr id="1105" name="Object 1105"/>
              <p:cNvSpPr txBox="1"/>
              <p:nvPr/>
            </p:nvSpPr>
            <p:spPr>
              <a:xfrm>
                <a:off x="1479351" y="1350599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推广计划-前期工作</a:t>
                </a:r>
                <a:endParaRPr lang="zh-CN" altLang="en-US"/>
              </a:p>
            </p:txBody>
          </p:sp>
        </p:grpSp>
        <p:grpSp>
          <p:nvGrpSpPr>
            <p:cNvPr id="1106" name="组合 1106"/>
            <p:cNvGrpSpPr/>
            <p:nvPr/>
          </p:nvGrpSpPr>
          <p:grpSpPr>
            <a:xfrm>
              <a:off x="-5079" y="1479555"/>
              <a:ext cx="1280158" cy="1295395"/>
              <a:chOff x="-5079" y="1479555"/>
              <a:chExt cx="1280158" cy="1295395"/>
            </a:xfrm>
          </p:grpSpPr>
          <p:pic>
            <p:nvPicPr>
              <p:cNvPr id="1107" name="image 1107"/>
              <p:cNvPicPr>
                <a:picLocks noChangeAspect="1"/>
              </p:cNvPicPr>
              <p:nvPr/>
            </p:nvPicPr>
            <p:blipFill>
              <a:blip r:embed="rId1107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5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108" name="image 1108"/>
              <p:cNvPicPr>
                <a:picLocks noChangeAspect="1"/>
              </p:cNvPicPr>
              <p:nvPr/>
            </p:nvPicPr>
            <p:blipFill>
              <a:blip r:embed="rId1108">
                </a:blip>
              <a:srcRect/>
              <a:stretch>
                <a:fillRect/>
              </a:stretch>
            </p:blipFill>
            <p:spPr>
              <a:xfrm rot="0" flipV="0" flipH="0">
                <a:off x="-5079" y="2134869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1109" name="组合 1109"/>
          <p:cNvGrpSpPr/>
          <p:nvPr/>
        </p:nvGrpSpPr>
        <p:grpSpPr>
          <a:xfrm>
            <a:off x="1637506" y="7029401"/>
            <a:ext cx="4140200" cy="4548352"/>
            <a:chOff x="1637506" y="7029401"/>
            <a:chExt cx="4140200" cy="4548352"/>
          </a:xfrm>
        </p:grpSpPr>
        <p:sp>
          <p:nvSpPr>
            <p:cNvPr id="11010" name="Object 11010"/>
            <p:cNvSpPr txBox="1"/>
            <p:nvPr/>
          </p:nvSpPr>
          <p:spPr>
            <a:xfrm>
              <a:off x="1535906" y="8752995"/>
              <a:ext cx="4394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店铺管理</a:t>
              </a:r>
              <a:endParaRPr lang="zh-CN" altLang="en-US"/>
            </a:p>
          </p:txBody>
        </p:sp>
        <p:sp>
          <p:nvSpPr>
            <p:cNvPr id="11011" name="Object 11011"/>
            <p:cNvSpPr txBox="1"/>
            <p:nvPr/>
          </p:nvSpPr>
          <p:spPr>
            <a:xfrm>
              <a:off x="1535906" y="6953201"/>
              <a:ext cx="24765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F2CD5B"/>
                  </a:solidFill>
                  <a:latin typeface="OPPOSans-R"/>
                  <a:ea typeface="OPPOSans-R"/>
                </a:rPr>
                <a:t>01</a:t>
              </a:r>
              <a:endParaRPr lang="zh-CN" altLang="en-US"/>
            </a:p>
          </p:txBody>
        </p:sp>
        <p:sp>
          <p:nvSpPr>
            <p:cNvPr id="11012" name="Object 11012"/>
            <p:cNvSpPr txBox="1"/>
            <p:nvPr/>
          </p:nvSpPr>
          <p:spPr>
            <a:xfrm>
              <a:off x="1535906" y="9748953"/>
              <a:ext cx="35179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制定目标以及管理方案，明确角色分工</a:t>
              </a:r>
              <a:endParaRPr lang="zh-CN" altLang="en-US"/>
            </a:p>
          </p:txBody>
        </p:sp>
      </p:grpSp>
      <p:grpSp>
        <p:nvGrpSpPr>
          <p:cNvPr id="11013" name="组合 11013"/>
          <p:cNvGrpSpPr/>
          <p:nvPr/>
        </p:nvGrpSpPr>
        <p:grpSpPr>
          <a:xfrm>
            <a:off x="6106120" y="7029401"/>
            <a:ext cx="4152900" cy="4546963"/>
            <a:chOff x="6106120" y="7029401"/>
            <a:chExt cx="4152900" cy="4546963"/>
          </a:xfrm>
        </p:grpSpPr>
        <p:sp>
          <p:nvSpPr>
            <p:cNvPr id="11014" name="Object 11014"/>
            <p:cNvSpPr txBox="1"/>
            <p:nvPr/>
          </p:nvSpPr>
          <p:spPr>
            <a:xfrm>
              <a:off x="6004520" y="8752995"/>
              <a:ext cx="4406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产品管理</a:t>
              </a:r>
              <a:endParaRPr lang="zh-CN" altLang="en-US"/>
            </a:p>
          </p:txBody>
        </p:sp>
        <p:sp>
          <p:nvSpPr>
            <p:cNvPr id="11015" name="Object 11015"/>
            <p:cNvSpPr txBox="1"/>
            <p:nvPr/>
          </p:nvSpPr>
          <p:spPr>
            <a:xfrm>
              <a:off x="6004520" y="6953201"/>
              <a:ext cx="24765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2746A1"/>
                  </a:solidFill>
                  <a:latin typeface="OPPOSans-R"/>
                  <a:ea typeface="OPPOSans-R"/>
                </a:rPr>
                <a:t>02</a:t>
              </a:r>
              <a:endParaRPr lang="zh-CN" altLang="en-US"/>
            </a:p>
          </p:txBody>
        </p:sp>
        <p:sp>
          <p:nvSpPr>
            <p:cNvPr id="11016" name="Object 11016"/>
            <p:cNvSpPr txBox="1"/>
            <p:nvPr/>
          </p:nvSpPr>
          <p:spPr>
            <a:xfrm>
              <a:off x="6004520" y="9747564"/>
              <a:ext cx="35179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产品管理标准化，提高流程效率</a:t>
              </a:r>
              <a:endParaRPr lang="zh-CN" altLang="en-US"/>
            </a:p>
          </p:txBody>
        </p:sp>
      </p:grpSp>
      <p:grpSp>
        <p:nvGrpSpPr>
          <p:cNvPr id="11017" name="组合 11017"/>
          <p:cNvGrpSpPr/>
          <p:nvPr/>
        </p:nvGrpSpPr>
        <p:grpSpPr>
          <a:xfrm>
            <a:off x="10597951" y="7029401"/>
            <a:ext cx="4140200" cy="5136719"/>
            <a:chOff x="10597951" y="7029401"/>
            <a:chExt cx="4140200" cy="5136719"/>
          </a:xfrm>
        </p:grpSpPr>
        <p:sp>
          <p:nvSpPr>
            <p:cNvPr id="11018" name="Object 11018"/>
            <p:cNvSpPr txBox="1"/>
            <p:nvPr/>
          </p:nvSpPr>
          <p:spPr>
            <a:xfrm>
              <a:off x="10496351" y="8760535"/>
              <a:ext cx="4394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客服培训</a:t>
              </a:r>
              <a:endParaRPr lang="zh-CN" altLang="en-US"/>
            </a:p>
          </p:txBody>
        </p:sp>
        <p:sp>
          <p:nvSpPr>
            <p:cNvPr id="11019" name="Object 11019"/>
            <p:cNvSpPr txBox="1"/>
            <p:nvPr/>
          </p:nvSpPr>
          <p:spPr>
            <a:xfrm>
              <a:off x="10496351" y="6953201"/>
              <a:ext cx="24765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F2CD5B"/>
                  </a:solidFill>
                  <a:latin typeface="OPPOSans-R"/>
                  <a:ea typeface="OPPOSans-R"/>
                </a:rPr>
                <a:t>03</a:t>
              </a:r>
              <a:endParaRPr lang="zh-CN" altLang="en-US"/>
            </a:p>
          </p:txBody>
        </p:sp>
        <p:sp>
          <p:nvSpPr>
            <p:cNvPr id="11020" name="Object 11020"/>
            <p:cNvSpPr txBox="1"/>
            <p:nvPr/>
          </p:nvSpPr>
          <p:spPr>
            <a:xfrm>
              <a:off x="10496351" y="9753120"/>
              <a:ext cx="3517900" cy="233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做好售前售后培训工作，学习销售技巧，促进订单转化</a:t>
              </a:r>
              <a:endParaRPr lang="zh-CN" altLang="en-US"/>
            </a:p>
          </p:txBody>
        </p:sp>
      </p:grpSp>
      <p:grpSp>
        <p:nvGrpSpPr>
          <p:cNvPr id="11021" name="组合 11021"/>
          <p:cNvGrpSpPr/>
          <p:nvPr/>
        </p:nvGrpSpPr>
        <p:grpSpPr>
          <a:xfrm>
            <a:off x="15066764" y="7029401"/>
            <a:ext cx="4152900" cy="4557083"/>
            <a:chOff x="15066764" y="7029401"/>
            <a:chExt cx="4152900" cy="4557083"/>
          </a:xfrm>
        </p:grpSpPr>
        <p:sp>
          <p:nvSpPr>
            <p:cNvPr id="11022" name="Object 11022"/>
            <p:cNvSpPr txBox="1"/>
            <p:nvPr/>
          </p:nvSpPr>
          <p:spPr>
            <a:xfrm>
              <a:off x="14965164" y="8752995"/>
              <a:ext cx="4406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促销管理</a:t>
              </a:r>
              <a:endParaRPr lang="zh-CN" altLang="en-US"/>
            </a:p>
          </p:txBody>
        </p:sp>
        <p:sp>
          <p:nvSpPr>
            <p:cNvPr id="11023" name="Object 11023"/>
            <p:cNvSpPr txBox="1"/>
            <p:nvPr/>
          </p:nvSpPr>
          <p:spPr>
            <a:xfrm>
              <a:off x="14965164" y="6953201"/>
              <a:ext cx="24765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2746A1"/>
                  </a:solidFill>
                  <a:latin typeface="OPPOSans-R"/>
                  <a:ea typeface="OPPOSans-R"/>
                </a:rPr>
                <a:t>04</a:t>
              </a:r>
              <a:endParaRPr lang="zh-CN" altLang="en-US"/>
            </a:p>
          </p:txBody>
        </p:sp>
        <p:sp>
          <p:nvSpPr>
            <p:cNvPr id="11024" name="Object 11024"/>
            <p:cNvSpPr txBox="1"/>
            <p:nvPr/>
          </p:nvSpPr>
          <p:spPr>
            <a:xfrm>
              <a:off x="14965164" y="9757685"/>
              <a:ext cx="35179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做好节点规划，提高曝光引流，达到转化目标</a:t>
              </a:r>
              <a:endParaRPr lang="zh-CN" altLang="en-US"/>
            </a:p>
          </p:txBody>
        </p:sp>
      </p:grpSp>
      <p:grpSp>
        <p:nvGrpSpPr>
          <p:cNvPr id="11025" name="组合 11025"/>
          <p:cNvGrpSpPr/>
          <p:nvPr/>
        </p:nvGrpSpPr>
        <p:grpSpPr>
          <a:xfrm>
            <a:off x="19547879" y="7029401"/>
            <a:ext cx="4140200" cy="5142672"/>
            <a:chOff x="19547879" y="7029401"/>
            <a:chExt cx="4140200" cy="5142672"/>
          </a:xfrm>
        </p:grpSpPr>
        <p:sp>
          <p:nvSpPr>
            <p:cNvPr id="11026" name="Object 11026"/>
            <p:cNvSpPr txBox="1"/>
            <p:nvPr/>
          </p:nvSpPr>
          <p:spPr>
            <a:xfrm>
              <a:off x="19446279" y="8750812"/>
              <a:ext cx="4394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策略调整</a:t>
              </a:r>
              <a:endParaRPr lang="zh-CN" altLang="en-US"/>
            </a:p>
          </p:txBody>
        </p:sp>
        <p:sp>
          <p:nvSpPr>
            <p:cNvPr id="11027" name="Object 11027"/>
            <p:cNvSpPr txBox="1"/>
            <p:nvPr/>
          </p:nvSpPr>
          <p:spPr>
            <a:xfrm>
              <a:off x="19446279" y="6953201"/>
              <a:ext cx="24765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F2CD5B"/>
                  </a:solidFill>
                  <a:latin typeface="OPPOSans-R"/>
                  <a:ea typeface="OPPOSans-R"/>
                </a:rPr>
                <a:t>05</a:t>
              </a:r>
              <a:endParaRPr lang="zh-CN" altLang="en-US"/>
            </a:p>
          </p:txBody>
        </p:sp>
        <p:sp>
          <p:nvSpPr>
            <p:cNvPr id="11028" name="Object 11028"/>
            <p:cNvSpPr txBox="1"/>
            <p:nvPr/>
          </p:nvSpPr>
          <p:spPr>
            <a:xfrm>
              <a:off x="19446279" y="9759074"/>
              <a:ext cx="3517900" cy="233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通过活动复盘优化运营策略，不断调整提高运营效果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-5079" y="1427593"/>
            <a:ext cx="11171554" cy="1372555"/>
            <a:chOff x="-5079" y="1427593"/>
            <a:chExt cx="11171554" cy="1372555"/>
          </a:xfrm>
        </p:grpSpPr>
        <p:grpSp>
          <p:nvGrpSpPr>
            <p:cNvPr id="1202" name="组合 1202"/>
            <p:cNvGrpSpPr/>
            <p:nvPr/>
          </p:nvGrpSpPr>
          <p:grpSpPr>
            <a:xfrm>
              <a:off x="1577975" y="1427593"/>
              <a:ext cx="9588500" cy="1372555"/>
              <a:chOff x="1577975" y="1427593"/>
              <a:chExt cx="9588500" cy="1372555"/>
            </a:xfrm>
          </p:grpSpPr>
          <p:sp>
            <p:nvSpPr>
              <p:cNvPr id="1203" name="Object 1203"/>
              <p:cNvSpPr txBox="1"/>
              <p:nvPr/>
            </p:nvSpPr>
            <p:spPr>
              <a:xfrm>
                <a:off x="1476375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The marketing strategy</a:t>
                </a:r>
                <a:endParaRPr lang="zh-CN" altLang="en-US"/>
              </a:p>
            </p:txBody>
          </p:sp>
          <p:sp>
            <p:nvSpPr>
              <p:cNvPr id="1204" name="Object 1204"/>
              <p:cNvSpPr txBox="1"/>
              <p:nvPr/>
            </p:nvSpPr>
            <p:spPr>
              <a:xfrm>
                <a:off x="1476375" y="1351393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营销策略</a:t>
                </a:r>
                <a:endParaRPr lang="zh-CN" altLang="en-US"/>
              </a:p>
            </p:txBody>
          </p:sp>
        </p:grpSp>
        <p:grpSp>
          <p:nvGrpSpPr>
            <p:cNvPr id="1205" name="组合 1205"/>
            <p:cNvGrpSpPr/>
            <p:nvPr/>
          </p:nvGrpSpPr>
          <p:grpSpPr>
            <a:xfrm>
              <a:off x="-5079" y="1479555"/>
              <a:ext cx="1280158" cy="1295395"/>
              <a:chOff x="-5079" y="1479555"/>
              <a:chExt cx="1280158" cy="1295395"/>
            </a:xfrm>
          </p:grpSpPr>
          <p:pic>
            <p:nvPicPr>
              <p:cNvPr id="1206" name="image 1206"/>
              <p:cNvPicPr>
                <a:picLocks noChangeAspect="1"/>
              </p:cNvPicPr>
              <p:nvPr/>
            </p:nvPicPr>
            <p:blipFill>
              <a:blip r:embed="rId12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5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207" name="image 1207"/>
              <p:cNvPicPr>
                <a:picLocks noChangeAspect="1"/>
              </p:cNvPicPr>
              <p:nvPr/>
            </p:nvPicPr>
            <p:blipFill>
              <a:blip r:embed="rId12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69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1208" name="组合 1208"/>
          <p:cNvGrpSpPr/>
          <p:nvPr/>
        </p:nvGrpSpPr>
        <p:grpSpPr>
          <a:xfrm>
            <a:off x="1752600" y="5600696"/>
            <a:ext cx="10218934" cy="685708"/>
            <a:chOff x="1752600" y="5600696"/>
            <a:chExt cx="10218934" cy="685708"/>
          </a:xfrm>
        </p:grpSpPr>
        <p:sp>
          <p:nvSpPr>
            <p:cNvPr id="1209" name="Object 1209"/>
            <p:cNvSpPr txBox="1"/>
            <p:nvPr/>
          </p:nvSpPr>
          <p:spPr>
            <a:xfrm>
              <a:off x="2067718" y="5550928"/>
              <a:ext cx="4140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营销周期:</a:t>
              </a:r>
              <a:endParaRPr lang="zh-CN" altLang="en-US"/>
            </a:p>
          </p:txBody>
        </p:sp>
        <p:sp>
          <p:nvSpPr>
            <p:cNvPr id="12010" name="Object 12010"/>
            <p:cNvSpPr txBox="1"/>
            <p:nvPr/>
          </p:nvSpPr>
          <p:spPr>
            <a:xfrm>
              <a:off x="4853781" y="5575204"/>
              <a:ext cx="7270153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2021全年营销</a:t>
              </a:r>
              <a:endParaRPr lang="zh-CN" altLang="en-US"/>
            </a:p>
          </p:txBody>
        </p:sp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/>
            <a:stretch>
              <a:fillRect/>
            </a:stretch>
          </p:blipFill>
          <p:spPr>
            <a:xfrm rot="0" flipV="0" flipH="0">
              <a:off x="1752600" y="5600696"/>
              <a:ext cx="139698" cy="634998"/>
            </a:xfrm>
            <a:prstGeom prst="rect">
              <a:avLst/>
            </a:prstGeom>
          </p:spPr>
        </p:pic>
      </p:grpSp>
      <p:grpSp>
        <p:nvGrpSpPr>
          <p:cNvPr id="12012" name="组合 12012"/>
          <p:cNvGrpSpPr/>
          <p:nvPr/>
        </p:nvGrpSpPr>
        <p:grpSpPr>
          <a:xfrm>
            <a:off x="1752600" y="6997694"/>
            <a:ext cx="10218935" cy="1282741"/>
            <a:chOff x="1752600" y="6997694"/>
            <a:chExt cx="10218935" cy="1282741"/>
          </a:xfrm>
        </p:grpSpPr>
        <p:sp>
          <p:nvSpPr>
            <p:cNvPr id="12013" name="Object 12013"/>
            <p:cNvSpPr txBox="1"/>
            <p:nvPr/>
          </p:nvSpPr>
          <p:spPr>
            <a:xfrm>
              <a:off x="2067718" y="6947928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营销背景：</a:t>
              </a:r>
              <a:endParaRPr lang="zh-CN" altLang="en-US"/>
            </a:p>
          </p:txBody>
        </p:sp>
        <p:sp>
          <p:nvSpPr>
            <p:cNvPr id="12014" name="Object 12014"/>
            <p:cNvSpPr txBox="1"/>
            <p:nvPr/>
          </p:nvSpPr>
          <p:spPr>
            <a:xfrm>
              <a:off x="4897635" y="6934236"/>
              <a:ext cx="7226300" cy="1269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市场竞争激烈，需不断抢占市场份额</a:t>
              </a:r>
              <a:endParaRPr lang="zh-CN" altLang="en-US"/>
            </a:p>
          </p:txBody>
        </p:sp>
        <p:pic>
          <p:nvPicPr>
            <p:cNvPr id="12015" name="image 12015"/>
            <p:cNvPicPr>
              <a:picLocks noChangeAspect="1"/>
            </p:cNvPicPr>
            <p:nvPr/>
          </p:nvPicPr>
          <p:blipFill>
            <a:blip r:embed="rId12015">
                </a:blip>
            <a:srcRect/>
            <a:stretch>
              <a:fillRect/>
            </a:stretch>
          </p:blipFill>
          <p:spPr>
            <a:xfrm rot="0" flipV="0" flipH="0">
              <a:off x="1752600" y="6997694"/>
              <a:ext cx="139698" cy="635007"/>
            </a:xfrm>
            <a:prstGeom prst="rect">
              <a:avLst/>
            </a:prstGeom>
          </p:spPr>
        </p:pic>
      </p:grpSp>
      <p:grpSp>
        <p:nvGrpSpPr>
          <p:cNvPr id="12016" name="组合 12016"/>
          <p:cNvGrpSpPr/>
          <p:nvPr/>
        </p:nvGrpSpPr>
        <p:grpSpPr>
          <a:xfrm>
            <a:off x="1752600" y="8775700"/>
            <a:ext cx="10218930" cy="661428"/>
            <a:chOff x="1752600" y="8775700"/>
            <a:chExt cx="10218930" cy="661428"/>
          </a:xfrm>
        </p:grpSpPr>
        <p:sp>
          <p:nvSpPr>
            <p:cNvPr id="12017" name="Object 12017"/>
            <p:cNvSpPr txBox="1"/>
            <p:nvPr/>
          </p:nvSpPr>
          <p:spPr>
            <a:xfrm>
              <a:off x="2067718" y="8725928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营销目标：</a:t>
              </a:r>
              <a:endParaRPr lang="zh-CN" altLang="en-US"/>
            </a:p>
          </p:txBody>
        </p:sp>
        <p:sp>
          <p:nvSpPr>
            <p:cNvPr id="12018" name="Object 12018"/>
            <p:cNvSpPr txBox="1"/>
            <p:nvPr/>
          </p:nvSpPr>
          <p:spPr>
            <a:xfrm>
              <a:off x="4881364" y="8711641"/>
              <a:ext cx="7242566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强化营销漏斗，加强销售转化</a:t>
              </a:r>
              <a:endParaRPr lang="zh-CN" altLang="en-US"/>
            </a:p>
          </p:txBody>
        </p:sp>
        <p:pic>
          <p:nvPicPr>
            <p:cNvPr id="12019" name="image 12019"/>
            <p:cNvPicPr>
              <a:picLocks noChangeAspect="1"/>
            </p:cNvPicPr>
            <p:nvPr/>
          </p:nvPicPr>
          <p:blipFill>
            <a:blip r:embed="rId12019">
                </a:blip>
            <a:srcRect/>
            <a:stretch>
              <a:fillRect/>
            </a:stretch>
          </p:blipFill>
          <p:spPr>
            <a:xfrm rot="0" flipV="0" flipH="0">
              <a:off x="1752600" y="8775700"/>
              <a:ext cx="139698" cy="634998"/>
            </a:xfrm>
            <a:prstGeom prst="rect">
              <a:avLst/>
            </a:prstGeom>
          </p:spPr>
        </p:pic>
      </p:grpSp>
      <p:grpSp>
        <p:nvGrpSpPr>
          <p:cNvPr id="12020" name="组合 12020"/>
          <p:cNvGrpSpPr/>
          <p:nvPr/>
        </p:nvGrpSpPr>
        <p:grpSpPr>
          <a:xfrm>
            <a:off x="1752600" y="10172698"/>
            <a:ext cx="10218923" cy="661430"/>
            <a:chOff x="1752600" y="10172698"/>
            <a:chExt cx="10218923" cy="661430"/>
          </a:xfrm>
        </p:grpSpPr>
        <p:sp>
          <p:nvSpPr>
            <p:cNvPr id="12021" name="Object 12021"/>
            <p:cNvSpPr txBox="1"/>
            <p:nvPr/>
          </p:nvSpPr>
          <p:spPr>
            <a:xfrm>
              <a:off x="2067718" y="10122928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营销策略：</a:t>
              </a:r>
              <a:endParaRPr lang="zh-CN" altLang="en-US"/>
            </a:p>
          </p:txBody>
        </p:sp>
        <p:sp>
          <p:nvSpPr>
            <p:cNvPr id="12022" name="Object 12022"/>
            <p:cNvSpPr txBox="1"/>
            <p:nvPr/>
          </p:nvSpPr>
          <p:spPr>
            <a:xfrm>
              <a:off x="4897635" y="10108641"/>
              <a:ext cx="7226287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多渠道营销，深化品牌形象</a:t>
              </a:r>
              <a:endParaRPr lang="zh-CN" altLang="en-US"/>
            </a:p>
          </p:txBody>
        </p:sp>
        <p:pic>
          <p:nvPicPr>
            <p:cNvPr id="12023" name="image 12023"/>
            <p:cNvPicPr>
              <a:picLocks noChangeAspect="1"/>
            </p:cNvPicPr>
            <p:nvPr/>
          </p:nvPicPr>
          <p:blipFill>
            <a:blip r:embed="rId12023">
                </a:blip>
            <a:srcRect/>
            <a:stretch>
              <a:fillRect/>
            </a:stretch>
          </p:blipFill>
          <p:spPr>
            <a:xfrm rot="0" flipV="0" flipH="0">
              <a:off x="1752600" y="10172698"/>
              <a:ext cx="139698" cy="634998"/>
            </a:xfrm>
            <a:prstGeom prst="rect">
              <a:avLst/>
            </a:prstGeom>
          </p:spPr>
        </p:pic>
      </p:grpSp>
      <p:grpSp>
        <p:nvGrpSpPr>
          <p:cNvPr id="12024" name="组合 12024"/>
          <p:cNvGrpSpPr/>
          <p:nvPr/>
        </p:nvGrpSpPr>
        <p:grpSpPr>
          <a:xfrm>
            <a:off x="13157200" y="2857496"/>
            <a:ext cx="4571998" cy="4571999"/>
            <a:chOff x="13157200" y="2857496"/>
            <a:chExt cx="4571998" cy="4571999"/>
          </a:xfrm>
        </p:grpSpPr>
        <p:pic>
          <p:nvPicPr>
            <p:cNvPr id="12025" name="image 12025"/>
            <p:cNvPicPr>
              <a:picLocks noChangeAspect="1"/>
            </p:cNvPicPr>
            <p:nvPr/>
          </p:nvPicPr>
          <p:blipFill>
            <a:blip r:embed="rId12025">
                </a:blip>
            <a:srcRect/>
            <a:stretch>
              <a:fillRect/>
            </a:stretch>
          </p:blipFill>
          <p:spPr>
            <a:xfrm rot="0" flipV="0" flipH="0">
              <a:off x="13157200" y="2857496"/>
              <a:ext cx="4571998" cy="4571999"/>
            </a:xfrm>
            <a:prstGeom prst="rect">
              <a:avLst/>
            </a:prstGeom>
          </p:spPr>
        </p:pic>
        <p:pic>
          <p:nvPicPr>
            <p:cNvPr id="12026" name="image 12026"/>
            <p:cNvPicPr>
              <a:picLocks noChangeAspect="1"/>
            </p:cNvPicPr>
            <p:nvPr/>
          </p:nvPicPr>
          <p:blipFill>
            <a:blip r:embed="rId12026">
                </a:blip>
            <a:srcRect/>
            <a:stretch>
              <a:fillRect/>
            </a:stretch>
          </p:blipFill>
          <p:spPr>
            <a:xfrm rot="0" flipV="0" flipH="0">
              <a:off x="14808199" y="3467100"/>
              <a:ext cx="1270000" cy="1155700"/>
            </a:xfrm>
            <a:prstGeom prst="rect">
              <a:avLst/>
            </a:prstGeom>
          </p:spPr>
        </p:pic>
        <p:sp>
          <p:nvSpPr>
            <p:cNvPr id="12027" name="Object 12027"/>
            <p:cNvSpPr txBox="1"/>
            <p:nvPr/>
          </p:nvSpPr>
          <p:spPr>
            <a:xfrm>
              <a:off x="13804899" y="4898267"/>
              <a:ext cx="32766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社交</a:t>
              </a:r>
              <a:endParaRPr lang="zh-CN" altLang="en-US"/>
            </a:p>
          </p:txBody>
        </p:sp>
        <p:sp>
          <p:nvSpPr>
            <p:cNvPr id="12028" name="Object 12028"/>
            <p:cNvSpPr txBox="1"/>
            <p:nvPr/>
          </p:nvSpPr>
          <p:spPr>
            <a:xfrm>
              <a:off x="13633449" y="5790720"/>
              <a:ext cx="36195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多渠道营销，深化品牌形象</a:t>
              </a:r>
              <a:endParaRPr lang="zh-CN" altLang="en-US"/>
            </a:p>
          </p:txBody>
        </p:sp>
      </p:grpSp>
      <p:grpSp>
        <p:nvGrpSpPr>
          <p:cNvPr id="12029" name="组合 12029"/>
          <p:cNvGrpSpPr/>
          <p:nvPr/>
        </p:nvGrpSpPr>
        <p:grpSpPr>
          <a:xfrm>
            <a:off x="18097500" y="2857496"/>
            <a:ext cx="4571998" cy="4571999"/>
            <a:chOff x="18097500" y="2857496"/>
            <a:chExt cx="4571998" cy="4571999"/>
          </a:xfrm>
        </p:grpSpPr>
        <p:pic>
          <p:nvPicPr>
            <p:cNvPr id="12030" name="image 12030"/>
            <p:cNvPicPr>
              <a:picLocks noChangeAspect="1"/>
            </p:cNvPicPr>
            <p:nvPr/>
          </p:nvPicPr>
          <p:blipFill>
            <a:blip r:embed="rId12030">
                </a:blip>
            <a:srcRect/>
            <a:stretch>
              <a:fillRect/>
            </a:stretch>
          </p:blipFill>
          <p:spPr>
            <a:xfrm rot="0" flipV="0" flipH="0">
              <a:off x="18097500" y="2857496"/>
              <a:ext cx="4571998" cy="4571999"/>
            </a:xfrm>
            <a:prstGeom prst="rect">
              <a:avLst/>
            </a:prstGeom>
          </p:spPr>
        </p:pic>
        <p:sp>
          <p:nvSpPr>
            <p:cNvPr id="12031" name="Object 12031"/>
            <p:cNvSpPr txBox="1"/>
            <p:nvPr/>
          </p:nvSpPr>
          <p:spPr>
            <a:xfrm>
              <a:off x="18745199" y="4898862"/>
              <a:ext cx="32766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视频</a:t>
              </a:r>
              <a:endParaRPr lang="zh-CN" altLang="en-US"/>
            </a:p>
          </p:txBody>
        </p:sp>
        <p:pic>
          <p:nvPicPr>
            <p:cNvPr id="12032" name="image 12032"/>
            <p:cNvPicPr>
              <a:picLocks noChangeAspect="1"/>
            </p:cNvPicPr>
            <p:nvPr/>
          </p:nvPicPr>
          <p:blipFill>
            <a:blip r:embed="rId12032">
                </a:blip>
            <a:srcRect/>
            <a:stretch>
              <a:fillRect/>
            </a:stretch>
          </p:blipFill>
          <p:spPr>
            <a:xfrm rot="0" flipV="0" flipH="0">
              <a:off x="19742149" y="3429000"/>
              <a:ext cx="1282700" cy="1231900"/>
            </a:xfrm>
            <a:prstGeom prst="rect">
              <a:avLst/>
            </a:prstGeom>
          </p:spPr>
        </p:pic>
        <p:sp>
          <p:nvSpPr>
            <p:cNvPr id="12033" name="Object 12033"/>
            <p:cNvSpPr txBox="1"/>
            <p:nvPr/>
          </p:nvSpPr>
          <p:spPr>
            <a:xfrm>
              <a:off x="18573749" y="5786553"/>
              <a:ext cx="36195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抖音、快手、优酷</a:t>
              </a:r>
              <a:endParaRPr lang="zh-CN" altLang="en-US"/>
            </a:p>
          </p:txBody>
        </p:sp>
      </p:grpSp>
      <p:grpSp>
        <p:nvGrpSpPr>
          <p:cNvPr id="12034" name="组合 12034"/>
          <p:cNvGrpSpPr/>
          <p:nvPr/>
        </p:nvGrpSpPr>
        <p:grpSpPr>
          <a:xfrm>
            <a:off x="13157200" y="7810500"/>
            <a:ext cx="4571998" cy="4571999"/>
            <a:chOff x="13157200" y="7810500"/>
            <a:chExt cx="4571998" cy="4571999"/>
          </a:xfrm>
        </p:grpSpPr>
        <p:pic>
          <p:nvPicPr>
            <p:cNvPr id="12035" name="image 12035"/>
            <p:cNvPicPr>
              <a:picLocks noChangeAspect="1"/>
            </p:cNvPicPr>
            <p:nvPr/>
          </p:nvPicPr>
          <p:blipFill>
            <a:blip r:embed="rId12035">
                </a:blip>
            <a:srcRect/>
            <a:stretch>
              <a:fillRect/>
            </a:stretch>
          </p:blipFill>
          <p:spPr>
            <a:xfrm rot="0" flipV="0" flipH="0">
              <a:off x="13157200" y="7810500"/>
              <a:ext cx="4571998" cy="4571999"/>
            </a:xfrm>
            <a:prstGeom prst="rect">
              <a:avLst/>
            </a:prstGeom>
          </p:spPr>
        </p:pic>
        <p:pic>
          <p:nvPicPr>
            <p:cNvPr id="12036" name="image 12036"/>
            <p:cNvPicPr>
              <a:picLocks noChangeAspect="1"/>
            </p:cNvPicPr>
            <p:nvPr/>
          </p:nvPicPr>
          <p:blipFill>
            <a:blip r:embed="rId12036">
                </a:blip>
            <a:srcRect/>
            <a:stretch>
              <a:fillRect/>
            </a:stretch>
          </p:blipFill>
          <p:spPr>
            <a:xfrm rot="0" flipV="0" flipH="0">
              <a:off x="14916149" y="8369300"/>
              <a:ext cx="1054100" cy="1270000"/>
            </a:xfrm>
            <a:prstGeom prst="rect">
              <a:avLst/>
            </a:prstGeom>
          </p:spPr>
        </p:pic>
        <p:sp>
          <p:nvSpPr>
            <p:cNvPr id="12037" name="Object 12037"/>
            <p:cNvSpPr txBox="1"/>
            <p:nvPr/>
          </p:nvSpPr>
          <p:spPr>
            <a:xfrm>
              <a:off x="13804899" y="9858212"/>
              <a:ext cx="32766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图文</a:t>
              </a:r>
              <a:endParaRPr lang="zh-CN" altLang="en-US"/>
            </a:p>
          </p:txBody>
        </p:sp>
        <p:sp>
          <p:nvSpPr>
            <p:cNvPr id="12038" name="Object 12038"/>
            <p:cNvSpPr txBox="1"/>
            <p:nvPr/>
          </p:nvSpPr>
          <p:spPr>
            <a:xfrm>
              <a:off x="13633449" y="10741538"/>
              <a:ext cx="36195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微信、头条、简书、知乎</a:t>
              </a:r>
              <a:endParaRPr lang="zh-CN" altLang="en-US"/>
            </a:p>
          </p:txBody>
        </p:sp>
      </p:grpSp>
      <p:grpSp>
        <p:nvGrpSpPr>
          <p:cNvPr id="12039" name="组合 12039"/>
          <p:cNvGrpSpPr/>
          <p:nvPr/>
        </p:nvGrpSpPr>
        <p:grpSpPr>
          <a:xfrm>
            <a:off x="18097500" y="7810500"/>
            <a:ext cx="4571998" cy="4571999"/>
            <a:chOff x="18097500" y="7810500"/>
            <a:chExt cx="4571998" cy="4571999"/>
          </a:xfrm>
        </p:grpSpPr>
        <p:pic>
          <p:nvPicPr>
            <p:cNvPr id="12040" name="image 12040"/>
            <p:cNvPicPr>
              <a:picLocks noChangeAspect="1"/>
            </p:cNvPicPr>
            <p:nvPr/>
          </p:nvPicPr>
          <p:blipFill>
            <a:blip r:embed="rId12040">
                </a:blip>
            <a:srcRect/>
            <a:stretch>
              <a:fillRect/>
            </a:stretch>
          </p:blipFill>
          <p:spPr>
            <a:xfrm rot="0" flipV="0" flipH="0">
              <a:off x="18097500" y="7810500"/>
              <a:ext cx="4571998" cy="4571999"/>
            </a:xfrm>
            <a:prstGeom prst="rect">
              <a:avLst/>
            </a:prstGeom>
          </p:spPr>
        </p:pic>
        <p:sp>
          <p:nvSpPr>
            <p:cNvPr id="12041" name="Object 12041"/>
            <p:cNvSpPr txBox="1"/>
            <p:nvPr/>
          </p:nvSpPr>
          <p:spPr>
            <a:xfrm>
              <a:off x="18745199" y="9859006"/>
              <a:ext cx="32766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KOL</a:t>
              </a:r>
              <a:endParaRPr lang="zh-CN" altLang="en-US"/>
            </a:p>
          </p:txBody>
        </p:sp>
        <p:pic>
          <p:nvPicPr>
            <p:cNvPr id="12042" name="image 12042"/>
            <p:cNvPicPr>
              <a:picLocks noChangeAspect="1"/>
            </p:cNvPicPr>
            <p:nvPr/>
          </p:nvPicPr>
          <p:blipFill>
            <a:blip r:embed="rId12042">
                </a:blip>
            <a:srcRect/>
            <a:stretch>
              <a:fillRect/>
            </a:stretch>
          </p:blipFill>
          <p:spPr>
            <a:xfrm rot="0" flipV="0" flipH="0">
              <a:off x="19748499" y="8420100"/>
              <a:ext cx="1270000" cy="1155700"/>
            </a:xfrm>
            <a:prstGeom prst="rect">
              <a:avLst/>
            </a:prstGeom>
          </p:spPr>
        </p:pic>
        <p:sp>
          <p:nvSpPr>
            <p:cNvPr id="12043" name="Object 12043"/>
            <p:cNvSpPr txBox="1"/>
            <p:nvPr/>
          </p:nvSpPr>
          <p:spPr>
            <a:xfrm>
              <a:off x="18573749" y="10743720"/>
              <a:ext cx="36195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影响力广的KOL（粉丝1W+）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-5079" y="1427593"/>
            <a:ext cx="11171554" cy="1372555"/>
            <a:chOff x="-5079" y="1427593"/>
            <a:chExt cx="11171554" cy="1372555"/>
          </a:xfrm>
        </p:grpSpPr>
        <p:grpSp>
          <p:nvGrpSpPr>
            <p:cNvPr id="1302" name="组合 1302"/>
            <p:cNvGrpSpPr/>
            <p:nvPr/>
          </p:nvGrpSpPr>
          <p:grpSpPr>
            <a:xfrm>
              <a:off x="1577975" y="1427593"/>
              <a:ext cx="9588500" cy="1372555"/>
              <a:chOff x="1577975" y="1427593"/>
              <a:chExt cx="9588500" cy="1372555"/>
            </a:xfrm>
          </p:grpSpPr>
          <p:sp>
            <p:nvSpPr>
              <p:cNvPr id="1303" name="Object 1303"/>
              <p:cNvSpPr txBox="1"/>
              <p:nvPr/>
            </p:nvSpPr>
            <p:spPr>
              <a:xfrm>
                <a:off x="1476375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Marketing planning</a:t>
                </a:r>
                <a:endParaRPr lang="zh-CN" altLang="en-US"/>
              </a:p>
            </p:txBody>
          </p:sp>
          <p:sp>
            <p:nvSpPr>
              <p:cNvPr id="1304" name="Object 1304"/>
              <p:cNvSpPr txBox="1"/>
              <p:nvPr/>
            </p:nvSpPr>
            <p:spPr>
              <a:xfrm>
                <a:off x="1476375" y="1351393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营销规划</a:t>
                </a:r>
                <a:endParaRPr lang="zh-CN" altLang="en-US"/>
              </a:p>
            </p:txBody>
          </p:sp>
        </p:grpSp>
        <p:grpSp>
          <p:nvGrpSpPr>
            <p:cNvPr id="1305" name="组合 1305"/>
            <p:cNvGrpSpPr/>
            <p:nvPr/>
          </p:nvGrpSpPr>
          <p:grpSpPr>
            <a:xfrm>
              <a:off x="-5079" y="1479555"/>
              <a:ext cx="1280158" cy="1295395"/>
              <a:chOff x="-5079" y="1479555"/>
              <a:chExt cx="1280158" cy="1295395"/>
            </a:xfrm>
          </p:grpSpPr>
          <p:pic>
            <p:nvPicPr>
              <p:cNvPr id="1306" name="image 1306"/>
              <p:cNvPicPr>
                <a:picLocks noChangeAspect="1"/>
              </p:cNvPicPr>
              <p:nvPr/>
            </p:nvPicPr>
            <p:blipFill>
              <a:blip r:embed="rId13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5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307" name="image 1307"/>
              <p:cNvPicPr>
                <a:picLocks noChangeAspect="1"/>
              </p:cNvPicPr>
              <p:nvPr/>
            </p:nvPicPr>
            <p:blipFill>
              <a:blip r:embed="rId13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69"/>
                <a:ext cx="640077" cy="640081"/>
              </a:xfrm>
              <a:prstGeom prst="rect">
                <a:avLst/>
              </a:prstGeom>
            </p:spPr>
          </p:pic>
        </p:grpSp>
      </p:grpSp>
      <p:pic>
        <p:nvPicPr>
          <p:cNvPr id="1308" name="image 1308"/>
          <p:cNvPicPr>
            <a:picLocks noChangeAspect="1"/>
          </p:cNvPicPr>
          <p:nvPr/>
        </p:nvPicPr>
        <p:blipFill>
          <a:blip r:embed="rId1308">
                </a:blip>
          <a:srcRect/>
          <a:stretch>
            <a:fillRect/>
          </a:stretch>
        </p:blipFill>
        <p:spPr>
          <a:xfrm rot="0" flipV="0" flipH="0">
            <a:off x="1414830" y="3727766"/>
            <a:ext cx="10668000" cy="7552372"/>
          </a:xfrm>
          <a:prstGeom prst="rect">
            <a:avLst/>
          </a:prstGeom>
        </p:spPr>
      </p:pic>
      <p:grpSp>
        <p:nvGrpSpPr>
          <p:cNvPr id="1309" name="组合 1309"/>
          <p:cNvGrpSpPr/>
          <p:nvPr/>
        </p:nvGrpSpPr>
        <p:grpSpPr>
          <a:xfrm>
            <a:off x="5803899" y="11759521"/>
            <a:ext cx="5642173" cy="698500"/>
            <a:chOff x="5803899" y="11759521"/>
            <a:chExt cx="5642173" cy="698500"/>
          </a:xfrm>
        </p:grpSpPr>
        <p:sp>
          <p:nvSpPr>
            <p:cNvPr id="13010" name="Object 13010"/>
            <p:cNvSpPr txBox="1"/>
            <p:nvPr/>
          </p:nvSpPr>
          <p:spPr>
            <a:xfrm>
              <a:off x="6073973" y="11683321"/>
              <a:ext cx="55245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价值销量</a:t>
              </a:r>
              <a:endParaRPr lang="zh-CN" altLang="en-US"/>
            </a:p>
          </p:txBody>
        </p:sp>
        <p:pic>
          <p:nvPicPr>
            <p:cNvPr id="13011" name="image 13011"/>
            <p:cNvPicPr>
              <a:picLocks noChangeAspect="1"/>
            </p:cNvPicPr>
            <p:nvPr/>
          </p:nvPicPr>
          <p:blipFill>
            <a:blip r:embed="rId13011">
                </a:blip>
            <a:srcRect/>
            <a:stretch>
              <a:fillRect/>
            </a:stretch>
          </p:blipFill>
          <p:spPr>
            <a:xfrm rot="0" flipV="0" flipH="0">
              <a:off x="5803899" y="11760200"/>
              <a:ext cx="152401" cy="584201"/>
            </a:xfrm>
            <a:prstGeom prst="rect">
              <a:avLst/>
            </a:prstGeom>
          </p:spPr>
        </p:pic>
      </p:grpSp>
      <p:grpSp>
        <p:nvGrpSpPr>
          <p:cNvPr id="13012" name="组合 13012"/>
          <p:cNvGrpSpPr/>
          <p:nvPr/>
        </p:nvGrpSpPr>
        <p:grpSpPr>
          <a:xfrm>
            <a:off x="15765660" y="2593336"/>
            <a:ext cx="6324600" cy="2156619"/>
            <a:chOff x="15765660" y="2593336"/>
            <a:chExt cx="6324600" cy="2156619"/>
          </a:xfrm>
        </p:grpSpPr>
        <p:sp>
          <p:nvSpPr>
            <p:cNvPr id="13013" name="Object 13013"/>
            <p:cNvSpPr txBox="1"/>
            <p:nvPr/>
          </p:nvSpPr>
          <p:spPr>
            <a:xfrm>
              <a:off x="15664060" y="2517136"/>
              <a:ext cx="4864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推广期 1-4月</a:t>
              </a:r>
              <a:endParaRPr lang="zh-CN" altLang="en-US"/>
            </a:p>
          </p:txBody>
        </p:sp>
        <p:sp>
          <p:nvSpPr>
            <p:cNvPr id="13014" name="Object 13014"/>
            <p:cNvSpPr txBox="1"/>
            <p:nvPr/>
          </p:nvSpPr>
          <p:spPr>
            <a:xfrm>
              <a:off x="15664060" y="3505355"/>
              <a:ext cx="65786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目标：提高品牌认知，扩大店铺人群</a:t>
              </a:r>
              <a:endParaRPr lang="zh-CN" altLang="en-US"/>
            </a:p>
          </p:txBody>
        </p:sp>
      </p:grpSp>
      <p:grpSp>
        <p:nvGrpSpPr>
          <p:cNvPr id="13015" name="组合 13015"/>
          <p:cNvGrpSpPr/>
          <p:nvPr/>
        </p:nvGrpSpPr>
        <p:grpSpPr>
          <a:xfrm>
            <a:off x="15773598" y="6085836"/>
            <a:ext cx="6324600" cy="2176066"/>
            <a:chOff x="15773598" y="6085836"/>
            <a:chExt cx="6324600" cy="2176066"/>
          </a:xfrm>
        </p:grpSpPr>
        <p:sp>
          <p:nvSpPr>
            <p:cNvPr id="13016" name="Object 13016"/>
            <p:cNvSpPr txBox="1"/>
            <p:nvPr/>
          </p:nvSpPr>
          <p:spPr>
            <a:xfrm>
              <a:off x="15671998" y="6009636"/>
              <a:ext cx="4864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生长期 5-8月</a:t>
              </a:r>
              <a:endParaRPr lang="zh-CN" altLang="en-US"/>
            </a:p>
          </p:txBody>
        </p:sp>
        <p:sp>
          <p:nvSpPr>
            <p:cNvPr id="13017" name="Object 13017"/>
            <p:cNvSpPr txBox="1"/>
            <p:nvPr/>
          </p:nvSpPr>
          <p:spPr>
            <a:xfrm>
              <a:off x="15671998" y="7017302"/>
              <a:ext cx="65786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目标：丰富产品卖点，拉动销售转化</a:t>
              </a:r>
              <a:endParaRPr lang="zh-CN" altLang="en-US"/>
            </a:p>
          </p:txBody>
        </p:sp>
      </p:grpSp>
      <p:grpSp>
        <p:nvGrpSpPr>
          <p:cNvPr id="13018" name="组合 13018"/>
          <p:cNvGrpSpPr/>
          <p:nvPr/>
        </p:nvGrpSpPr>
        <p:grpSpPr>
          <a:xfrm>
            <a:off x="15764073" y="9578336"/>
            <a:ext cx="6324600" cy="2165492"/>
            <a:chOff x="15764073" y="9578336"/>
            <a:chExt cx="6324600" cy="2165492"/>
          </a:xfrm>
        </p:grpSpPr>
        <p:sp>
          <p:nvSpPr>
            <p:cNvPr id="13019" name="Object 13019"/>
            <p:cNvSpPr txBox="1"/>
            <p:nvPr/>
          </p:nvSpPr>
          <p:spPr>
            <a:xfrm>
              <a:off x="15662473" y="9502136"/>
              <a:ext cx="4864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发展期 9-12月</a:t>
              </a:r>
              <a:endParaRPr lang="zh-CN" altLang="en-US"/>
            </a:p>
          </p:txBody>
        </p:sp>
        <p:sp>
          <p:nvSpPr>
            <p:cNvPr id="13020" name="Object 13020"/>
            <p:cNvSpPr txBox="1"/>
            <p:nvPr/>
          </p:nvSpPr>
          <p:spPr>
            <a:xfrm>
              <a:off x="15662473" y="10499229"/>
              <a:ext cx="65786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目标：策划双11和年终促销活动，维持产品热度</a:t>
              </a:r>
              <a:endParaRPr lang="zh-CN" altLang="en-US"/>
            </a:p>
          </p:txBody>
        </p:sp>
      </p:grpSp>
      <p:grpSp>
        <p:nvGrpSpPr>
          <p:cNvPr id="13021" name="组合 13021"/>
          <p:cNvGrpSpPr/>
          <p:nvPr/>
        </p:nvGrpSpPr>
        <p:grpSpPr>
          <a:xfrm>
            <a:off x="13959841" y="-12695"/>
            <a:ext cx="1036319" cy="13715997"/>
            <a:chOff x="13959841" y="-12695"/>
            <a:chExt cx="1036319" cy="13715997"/>
          </a:xfrm>
        </p:grpSpPr>
        <p:pic>
          <p:nvPicPr>
            <p:cNvPr id="13022" name="image 13022"/>
            <p:cNvPicPr>
              <a:picLocks noChangeAspect="1"/>
            </p:cNvPicPr>
            <p:nvPr/>
          </p:nvPicPr>
          <p:blipFill>
            <a:blip r:embed="rId13022">
                </a:blip>
            <a:srcRect/>
            <a:stretch>
              <a:fillRect/>
            </a:stretch>
          </p:blipFill>
          <p:spPr>
            <a:xfrm rot="0" flipV="0" flipH="0">
              <a:off x="14414501" y="-12695"/>
              <a:ext cx="190500" cy="13715997"/>
            </a:xfrm>
            <a:prstGeom prst="rect">
              <a:avLst/>
            </a:prstGeom>
          </p:spPr>
        </p:pic>
        <p:grpSp>
          <p:nvGrpSpPr>
            <p:cNvPr id="13023" name="组合 13023"/>
            <p:cNvGrpSpPr/>
            <p:nvPr/>
          </p:nvGrpSpPr>
          <p:grpSpPr>
            <a:xfrm>
              <a:off x="13959841" y="2593336"/>
              <a:ext cx="1036319" cy="1036326"/>
              <a:chOff x="13959841" y="2593336"/>
              <a:chExt cx="1036319" cy="1036326"/>
            </a:xfrm>
          </p:grpSpPr>
          <p:pic>
            <p:nvPicPr>
              <p:cNvPr id="13024" name="image 13024"/>
              <p:cNvPicPr>
                <a:picLocks noChangeAspect="1"/>
              </p:cNvPicPr>
              <p:nvPr/>
            </p:nvPicPr>
            <p:blipFill>
              <a:blip r:embed="rId13024">
                </a:blip>
              <a:srcRect/>
              <a:stretch>
                <a:fillRect/>
              </a:stretch>
            </p:blipFill>
            <p:spPr>
              <a:xfrm rot="0" flipV="0" flipH="0">
                <a:off x="13959841" y="2593336"/>
                <a:ext cx="1036319" cy="1036326"/>
              </a:xfrm>
              <a:prstGeom prst="rect">
                <a:avLst/>
              </a:prstGeom>
            </p:spPr>
          </p:pic>
          <p:pic>
            <p:nvPicPr>
              <p:cNvPr id="13025" name="image 13025"/>
              <p:cNvPicPr>
                <a:picLocks noChangeAspect="1"/>
              </p:cNvPicPr>
              <p:nvPr/>
            </p:nvPicPr>
            <p:blipFill>
              <a:blip r:embed="rId13025">
                </a:blip>
              <a:srcRect/>
              <a:stretch>
                <a:fillRect/>
              </a:stretch>
            </p:blipFill>
            <p:spPr>
              <a:xfrm rot="0" flipV="0" flipH="0">
                <a:off x="14132559" y="2766060"/>
                <a:ext cx="690879" cy="690878"/>
              </a:xfrm>
              <a:prstGeom prst="rect">
                <a:avLst/>
              </a:prstGeom>
            </p:spPr>
          </p:pic>
        </p:grpSp>
        <p:grpSp>
          <p:nvGrpSpPr>
            <p:cNvPr id="13026" name="组合 13026"/>
            <p:cNvGrpSpPr/>
            <p:nvPr/>
          </p:nvGrpSpPr>
          <p:grpSpPr>
            <a:xfrm>
              <a:off x="13959841" y="6085836"/>
              <a:ext cx="1036319" cy="1036326"/>
              <a:chOff x="13959841" y="6085836"/>
              <a:chExt cx="1036319" cy="1036326"/>
            </a:xfrm>
          </p:grpSpPr>
          <p:pic>
            <p:nvPicPr>
              <p:cNvPr id="13027" name="image 13027"/>
              <p:cNvPicPr>
                <a:picLocks noChangeAspect="1"/>
              </p:cNvPicPr>
              <p:nvPr/>
            </p:nvPicPr>
            <p:blipFill>
              <a:blip r:embed="rId13027">
                </a:blip>
              <a:srcRect/>
              <a:stretch>
                <a:fillRect/>
              </a:stretch>
            </p:blipFill>
            <p:spPr>
              <a:xfrm rot="0" flipV="0" flipH="0">
                <a:off x="13959841" y="6085836"/>
                <a:ext cx="1036319" cy="1036326"/>
              </a:xfrm>
              <a:prstGeom prst="rect">
                <a:avLst/>
              </a:prstGeom>
            </p:spPr>
          </p:pic>
          <p:pic>
            <p:nvPicPr>
              <p:cNvPr id="13028" name="image 13028"/>
              <p:cNvPicPr>
                <a:picLocks noChangeAspect="1"/>
              </p:cNvPicPr>
              <p:nvPr/>
            </p:nvPicPr>
            <p:blipFill>
              <a:blip r:embed="rId13028">
                </a:blip>
              <a:srcRect/>
              <a:stretch>
                <a:fillRect/>
              </a:stretch>
            </p:blipFill>
            <p:spPr>
              <a:xfrm rot="0" flipV="0" flipH="0">
                <a:off x="14132559" y="6258560"/>
                <a:ext cx="690879" cy="690878"/>
              </a:xfrm>
              <a:prstGeom prst="rect">
                <a:avLst/>
              </a:prstGeom>
            </p:spPr>
          </p:pic>
        </p:grpSp>
        <p:grpSp>
          <p:nvGrpSpPr>
            <p:cNvPr id="13029" name="组合 13029"/>
            <p:cNvGrpSpPr/>
            <p:nvPr/>
          </p:nvGrpSpPr>
          <p:grpSpPr>
            <a:xfrm>
              <a:off x="13959841" y="9578336"/>
              <a:ext cx="1036319" cy="1036326"/>
              <a:chOff x="13959841" y="9578336"/>
              <a:chExt cx="1036319" cy="1036326"/>
            </a:xfrm>
          </p:grpSpPr>
          <p:pic>
            <p:nvPicPr>
              <p:cNvPr id="13030" name="image 13030"/>
              <p:cNvPicPr>
                <a:picLocks noChangeAspect="1"/>
              </p:cNvPicPr>
              <p:nvPr/>
            </p:nvPicPr>
            <p:blipFill>
              <a:blip r:embed="rId13030">
                </a:blip>
              <a:srcRect/>
              <a:stretch>
                <a:fillRect/>
              </a:stretch>
            </p:blipFill>
            <p:spPr>
              <a:xfrm rot="0" flipV="0" flipH="0">
                <a:off x="13959841" y="9578336"/>
                <a:ext cx="1036319" cy="1036326"/>
              </a:xfrm>
              <a:prstGeom prst="rect">
                <a:avLst/>
              </a:prstGeom>
            </p:spPr>
          </p:pic>
          <p:pic>
            <p:nvPicPr>
              <p:cNvPr id="13031" name="image 13031"/>
              <p:cNvPicPr>
                <a:picLocks noChangeAspect="1"/>
              </p:cNvPicPr>
              <p:nvPr/>
            </p:nvPicPr>
            <p:blipFill>
              <a:blip r:embed="rId13031">
                </a:blip>
              <a:srcRect/>
              <a:stretch>
                <a:fillRect/>
              </a:stretch>
            </p:blipFill>
            <p:spPr>
              <a:xfrm rot="0" flipV="0" flipH="0">
                <a:off x="14132559" y="9751060"/>
                <a:ext cx="690879" cy="69087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-5079" y="1425807"/>
            <a:ext cx="11181872" cy="1374341"/>
            <a:chOff x="-5079" y="1425807"/>
            <a:chExt cx="11181872" cy="1374341"/>
          </a:xfrm>
        </p:grpSpPr>
        <p:grpSp>
          <p:nvGrpSpPr>
            <p:cNvPr id="1402" name="组合 1402"/>
            <p:cNvGrpSpPr/>
            <p:nvPr/>
          </p:nvGrpSpPr>
          <p:grpSpPr>
            <a:xfrm>
              <a:off x="1588293" y="1425807"/>
              <a:ext cx="9588500" cy="1374341"/>
              <a:chOff x="1588293" y="1425807"/>
              <a:chExt cx="9588500" cy="1374341"/>
            </a:xfrm>
          </p:grpSpPr>
          <p:sp>
            <p:nvSpPr>
              <p:cNvPr id="1403" name="Object 1403"/>
              <p:cNvSpPr txBox="1"/>
              <p:nvPr/>
            </p:nvSpPr>
            <p:spPr>
              <a:xfrm>
                <a:off x="1486693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Event planning</a:t>
                </a:r>
                <a:endParaRPr lang="zh-CN" altLang="en-US"/>
              </a:p>
            </p:txBody>
          </p:sp>
          <p:sp>
            <p:nvSpPr>
              <p:cNvPr id="1404" name="Object 1404"/>
              <p:cNvSpPr txBox="1"/>
              <p:nvPr/>
            </p:nvSpPr>
            <p:spPr>
              <a:xfrm>
                <a:off x="1486693" y="1349607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活动策划</a:t>
                </a:r>
                <a:endParaRPr lang="zh-CN" altLang="en-US"/>
              </a:p>
            </p:txBody>
          </p:sp>
        </p:grpSp>
        <p:grpSp>
          <p:nvGrpSpPr>
            <p:cNvPr id="1405" name="组合 1405"/>
            <p:cNvGrpSpPr/>
            <p:nvPr/>
          </p:nvGrpSpPr>
          <p:grpSpPr>
            <a:xfrm>
              <a:off x="-5079" y="1479556"/>
              <a:ext cx="1280158" cy="1295395"/>
              <a:chOff x="-5079" y="1479556"/>
              <a:chExt cx="1280158" cy="1295395"/>
            </a:xfrm>
          </p:grpSpPr>
          <p:pic>
            <p:nvPicPr>
              <p:cNvPr id="1406" name="image 1406"/>
              <p:cNvPicPr>
                <a:picLocks noChangeAspect="1"/>
              </p:cNvPicPr>
              <p:nvPr/>
            </p:nvPicPr>
            <p:blipFill>
              <a:blip r:embed="rId14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6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407" name="image 1407"/>
              <p:cNvPicPr>
                <a:picLocks noChangeAspect="1"/>
              </p:cNvPicPr>
              <p:nvPr/>
            </p:nvPicPr>
            <p:blipFill>
              <a:blip r:embed="rId14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70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1408" name="组合 1408"/>
          <p:cNvGrpSpPr/>
          <p:nvPr/>
        </p:nvGrpSpPr>
        <p:grpSpPr>
          <a:xfrm>
            <a:off x="2871620" y="3613067"/>
            <a:ext cx="5753100" cy="2732763"/>
            <a:chOff x="2871620" y="3613067"/>
            <a:chExt cx="5753100" cy="2732763"/>
          </a:xfrm>
        </p:grpSpPr>
        <p:sp>
          <p:nvSpPr>
            <p:cNvPr id="1409" name="Object 1409"/>
            <p:cNvSpPr txBox="1"/>
            <p:nvPr/>
          </p:nvSpPr>
          <p:spPr>
            <a:xfrm>
              <a:off x="3786020" y="3536867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开业活动</a:t>
              </a:r>
              <a:endParaRPr lang="zh-CN" altLang="en-US"/>
            </a:p>
          </p:txBody>
        </p:sp>
        <p:sp>
          <p:nvSpPr>
            <p:cNvPr id="14010" name="Object 14010"/>
            <p:cNvSpPr txBox="1"/>
            <p:nvPr/>
          </p:nvSpPr>
          <p:spPr>
            <a:xfrm>
              <a:off x="2770020" y="4555130"/>
              <a:ext cx="6007100" cy="171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策划开业活动,通过直通车、钻展，配合满减、红包和会员优惠吸引大量关注拉动购买。</a:t>
              </a:r>
              <a:endParaRPr lang="zh-CN" altLang="en-US"/>
            </a:p>
          </p:txBody>
        </p:sp>
      </p:grpSp>
      <p:grpSp>
        <p:nvGrpSpPr>
          <p:cNvPr id="14011" name="组合 14011"/>
          <p:cNvGrpSpPr/>
          <p:nvPr/>
        </p:nvGrpSpPr>
        <p:grpSpPr>
          <a:xfrm>
            <a:off x="2871620" y="7351193"/>
            <a:ext cx="5753100" cy="2743319"/>
            <a:chOff x="2871620" y="7351193"/>
            <a:chExt cx="5753100" cy="2743319"/>
          </a:xfrm>
        </p:grpSpPr>
        <p:sp>
          <p:nvSpPr>
            <p:cNvPr id="14012" name="Object 14012"/>
            <p:cNvSpPr txBox="1"/>
            <p:nvPr/>
          </p:nvSpPr>
          <p:spPr>
            <a:xfrm>
              <a:off x="3786020" y="7274993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双11热卖</a:t>
              </a:r>
              <a:endParaRPr lang="zh-CN" altLang="en-US"/>
            </a:p>
          </p:txBody>
        </p:sp>
        <p:sp>
          <p:nvSpPr>
            <p:cNvPr id="14013" name="Object 14013"/>
            <p:cNvSpPr txBox="1"/>
            <p:nvPr/>
          </p:nvSpPr>
          <p:spPr>
            <a:xfrm>
              <a:off x="2770020" y="8303813"/>
              <a:ext cx="6007100" cy="171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参加双11大促,通过直通车、钻展，配合满减、红包和会员优惠吸引大量关注拉动购买。</a:t>
              </a:r>
              <a:endParaRPr lang="zh-CN" altLang="en-US"/>
            </a:p>
          </p:txBody>
        </p:sp>
      </p:grpSp>
      <p:grpSp>
        <p:nvGrpSpPr>
          <p:cNvPr id="14014" name="组合 14014"/>
          <p:cNvGrpSpPr/>
          <p:nvPr/>
        </p:nvGrpSpPr>
        <p:grpSpPr>
          <a:xfrm>
            <a:off x="15774987" y="3613067"/>
            <a:ext cx="5765800" cy="2711549"/>
            <a:chOff x="15774987" y="3613067"/>
            <a:chExt cx="5765800" cy="2711549"/>
          </a:xfrm>
        </p:grpSpPr>
        <p:sp>
          <p:nvSpPr>
            <p:cNvPr id="14015" name="Object 14015"/>
            <p:cNvSpPr txBox="1"/>
            <p:nvPr/>
          </p:nvSpPr>
          <p:spPr>
            <a:xfrm>
              <a:off x="15673387" y="3536867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年中大促</a:t>
              </a:r>
              <a:endParaRPr lang="zh-CN" altLang="en-US"/>
            </a:p>
          </p:txBody>
        </p:sp>
        <p:sp>
          <p:nvSpPr>
            <p:cNvPr id="14016" name="Object 14016"/>
            <p:cNvSpPr txBox="1"/>
            <p:nvPr/>
          </p:nvSpPr>
          <p:spPr>
            <a:xfrm>
              <a:off x="15673387" y="4533916"/>
              <a:ext cx="6019800" cy="171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参加年中大促,通过直通车、钻展，配合满减、红包和会员优惠吸引大量关注拉动购买。</a:t>
              </a:r>
              <a:endParaRPr lang="zh-CN" altLang="en-US"/>
            </a:p>
          </p:txBody>
        </p:sp>
      </p:grpSp>
      <p:grpSp>
        <p:nvGrpSpPr>
          <p:cNvPr id="14017" name="组合 14017"/>
          <p:cNvGrpSpPr/>
          <p:nvPr/>
        </p:nvGrpSpPr>
        <p:grpSpPr>
          <a:xfrm>
            <a:off x="15776773" y="7351193"/>
            <a:ext cx="5854700" cy="2743319"/>
            <a:chOff x="15776773" y="7351193"/>
            <a:chExt cx="5854700" cy="2743319"/>
          </a:xfrm>
        </p:grpSpPr>
        <p:sp>
          <p:nvSpPr>
            <p:cNvPr id="14018" name="Object 14018"/>
            <p:cNvSpPr txBox="1"/>
            <p:nvPr/>
          </p:nvSpPr>
          <p:spPr>
            <a:xfrm>
              <a:off x="15675173" y="7274993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双12促销</a:t>
              </a:r>
              <a:endParaRPr lang="zh-CN" altLang="en-US"/>
            </a:p>
          </p:txBody>
        </p:sp>
        <p:sp>
          <p:nvSpPr>
            <p:cNvPr id="14019" name="Object 14019"/>
            <p:cNvSpPr txBox="1"/>
            <p:nvPr/>
          </p:nvSpPr>
          <p:spPr>
            <a:xfrm>
              <a:off x="15675173" y="8303813"/>
              <a:ext cx="6108700" cy="171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参加双12促销活动,通过直通车、钻展，配合满减、红包和会员优惠吸引大量关注拉动购买。</a:t>
              </a:r>
              <a:endParaRPr lang="zh-CN" altLang="en-US"/>
            </a:p>
          </p:txBody>
        </p:sp>
      </p:grpSp>
      <p:grpSp>
        <p:nvGrpSpPr>
          <p:cNvPr id="14020" name="组合 14020"/>
          <p:cNvGrpSpPr/>
          <p:nvPr/>
        </p:nvGrpSpPr>
        <p:grpSpPr>
          <a:xfrm>
            <a:off x="9172485" y="9924967"/>
            <a:ext cx="6070600" cy="2711549"/>
            <a:chOff x="9172485" y="9924967"/>
            <a:chExt cx="6070600" cy="2711549"/>
          </a:xfrm>
        </p:grpSpPr>
        <p:sp>
          <p:nvSpPr>
            <p:cNvPr id="14021" name="Object 14021"/>
            <p:cNvSpPr txBox="1"/>
            <p:nvPr/>
          </p:nvSpPr>
          <p:spPr>
            <a:xfrm>
              <a:off x="9839235" y="9848767"/>
              <a:ext cx="4737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年终大促</a:t>
              </a:r>
              <a:endParaRPr lang="zh-CN" altLang="en-US"/>
            </a:p>
          </p:txBody>
        </p:sp>
        <p:sp>
          <p:nvSpPr>
            <p:cNvPr id="14022" name="Object 14022"/>
            <p:cNvSpPr txBox="1"/>
            <p:nvPr/>
          </p:nvSpPr>
          <p:spPr>
            <a:xfrm>
              <a:off x="9172485" y="10845816"/>
              <a:ext cx="6070600" cy="171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参加年终大促活动,通过直通车、钻展，配合满减、红包和会员优惠吸引大量关注拉动购买。</a:t>
              </a:r>
              <a:endParaRPr lang="zh-CN" altLang="en-US"/>
            </a:p>
          </p:txBody>
        </p:sp>
      </p:grpSp>
      <p:grpSp>
        <p:nvGrpSpPr>
          <p:cNvPr id="14023" name="组合 14023"/>
          <p:cNvGrpSpPr/>
          <p:nvPr/>
        </p:nvGrpSpPr>
        <p:grpSpPr>
          <a:xfrm>
            <a:off x="9340564" y="3855621"/>
            <a:ext cx="5715095" cy="5631427"/>
            <a:chOff x="9340564" y="3855621"/>
            <a:chExt cx="5715095" cy="5631427"/>
          </a:xfrm>
        </p:grpSpPr>
        <p:pic>
          <p:nvPicPr>
            <p:cNvPr id="14024" name="image 14024"/>
            <p:cNvPicPr>
              <a:picLocks noChangeAspect="1"/>
            </p:cNvPicPr>
            <p:nvPr/>
          </p:nvPicPr>
          <p:blipFill>
            <a:blip r:embed="rId14024">
                </a:blip>
            <a:srcRect/>
            <a:stretch>
              <a:fillRect/>
            </a:stretch>
          </p:blipFill>
          <p:spPr>
            <a:xfrm rot="0" flipV="0" flipH="0">
              <a:off x="9416669" y="3855621"/>
              <a:ext cx="2734627" cy="3432436"/>
            </a:xfrm>
            <a:prstGeom prst="rect">
              <a:avLst/>
            </a:prstGeom>
          </p:spPr>
        </p:pic>
        <p:pic>
          <p:nvPicPr>
            <p:cNvPr id="14025" name="image 14025"/>
            <p:cNvPicPr>
              <a:picLocks noChangeAspect="1"/>
            </p:cNvPicPr>
            <p:nvPr/>
          </p:nvPicPr>
          <p:blipFill>
            <a:blip r:embed="rId14025">
                </a:blip>
            <a:srcRect/>
            <a:stretch>
              <a:fillRect/>
            </a:stretch>
          </p:blipFill>
          <p:spPr>
            <a:xfrm rot="0" flipV="0" flipH="0">
              <a:off x="11635638" y="3866032"/>
              <a:ext cx="3420022" cy="2158439"/>
            </a:xfrm>
            <a:prstGeom prst="rect">
              <a:avLst/>
            </a:prstGeom>
          </p:spPr>
        </p:pic>
        <p:pic>
          <p:nvPicPr>
            <p:cNvPr id="14026" name="image 14026"/>
            <p:cNvPicPr>
              <a:picLocks noChangeAspect="1"/>
            </p:cNvPicPr>
            <p:nvPr/>
          </p:nvPicPr>
          <p:blipFill>
            <a:blip r:embed="rId14026">
                </a:blip>
            <a:srcRect/>
            <a:stretch>
              <a:fillRect/>
            </a:stretch>
          </p:blipFill>
          <p:spPr>
            <a:xfrm rot="0" flipV="0" flipH="0">
              <a:off x="12717081" y="6118764"/>
              <a:ext cx="2310770" cy="3300412"/>
            </a:xfrm>
            <a:prstGeom prst="rect">
              <a:avLst/>
            </a:prstGeom>
          </p:spPr>
        </p:pic>
        <p:pic>
          <p:nvPicPr>
            <p:cNvPr id="14027" name="image 14027"/>
            <p:cNvPicPr>
              <a:picLocks noChangeAspect="1"/>
            </p:cNvPicPr>
            <p:nvPr/>
          </p:nvPicPr>
          <p:blipFill>
            <a:blip r:embed="rId14027">
                </a:blip>
            <a:srcRect/>
            <a:stretch>
              <a:fillRect/>
            </a:stretch>
          </p:blipFill>
          <p:spPr>
            <a:xfrm rot="0" flipV="0" flipH="0">
              <a:off x="10353443" y="7449811"/>
              <a:ext cx="3560505" cy="2037237"/>
            </a:xfrm>
            <a:prstGeom prst="rect">
              <a:avLst/>
            </a:prstGeom>
          </p:spPr>
        </p:pic>
        <p:pic>
          <p:nvPicPr>
            <p:cNvPr id="14028" name="image 14028"/>
            <p:cNvPicPr>
              <a:picLocks noChangeAspect="1"/>
            </p:cNvPicPr>
            <p:nvPr/>
          </p:nvPicPr>
          <p:blipFill>
            <a:blip r:embed="rId14028">
                </a:blip>
            <a:srcRect/>
            <a:stretch>
              <a:fillRect/>
            </a:stretch>
          </p:blipFill>
          <p:spPr>
            <a:xfrm rot="0" flipV="0" flipH="0">
              <a:off x="9340564" y="5974582"/>
              <a:ext cx="2636262" cy="3451721"/>
            </a:xfrm>
            <a:prstGeom prst="rect">
              <a:avLst/>
            </a:prstGeom>
          </p:spPr>
        </p:pic>
        <p:sp>
          <p:nvSpPr>
            <p:cNvPr id="14029" name="Object 14029"/>
            <p:cNvSpPr txBox="1"/>
            <p:nvPr/>
          </p:nvSpPr>
          <p:spPr>
            <a:xfrm>
              <a:off x="10238298" y="5402627"/>
              <a:ext cx="11303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3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A</a:t>
              </a:r>
              <a:endParaRPr lang="zh-CN" altLang="en-US"/>
            </a:p>
          </p:txBody>
        </p:sp>
        <p:sp>
          <p:nvSpPr>
            <p:cNvPr id="14030" name="Object 14030"/>
            <p:cNvSpPr txBox="1"/>
            <p:nvPr/>
          </p:nvSpPr>
          <p:spPr>
            <a:xfrm>
              <a:off x="12048713" y="4691427"/>
              <a:ext cx="11303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3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B</a:t>
              </a:r>
              <a:endParaRPr lang="zh-CN" altLang="en-US"/>
            </a:p>
          </p:txBody>
        </p:sp>
        <p:sp>
          <p:nvSpPr>
            <p:cNvPr id="14031" name="Object 14031"/>
            <p:cNvSpPr txBox="1"/>
            <p:nvPr/>
          </p:nvSpPr>
          <p:spPr>
            <a:xfrm>
              <a:off x="13417409" y="6264332"/>
              <a:ext cx="11303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3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C</a:t>
              </a:r>
              <a:endParaRPr lang="zh-CN" altLang="en-US"/>
            </a:p>
          </p:txBody>
        </p:sp>
        <p:sp>
          <p:nvSpPr>
            <p:cNvPr id="14032" name="Object 14032"/>
            <p:cNvSpPr txBox="1"/>
            <p:nvPr/>
          </p:nvSpPr>
          <p:spPr>
            <a:xfrm>
              <a:off x="12312165" y="8234727"/>
              <a:ext cx="11303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3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D</a:t>
              </a:r>
              <a:endParaRPr lang="zh-CN" altLang="en-US"/>
            </a:p>
          </p:txBody>
        </p:sp>
        <p:sp>
          <p:nvSpPr>
            <p:cNvPr id="14033" name="Object 14033"/>
            <p:cNvSpPr txBox="1"/>
            <p:nvPr/>
          </p:nvSpPr>
          <p:spPr>
            <a:xfrm>
              <a:off x="10249396" y="7752127"/>
              <a:ext cx="11303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3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E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-5079" y="1424021"/>
            <a:ext cx="11175126" cy="1376127"/>
            <a:chOff x="-5079" y="1424021"/>
            <a:chExt cx="11175126" cy="1376127"/>
          </a:xfrm>
        </p:grpSpPr>
        <p:grpSp>
          <p:nvGrpSpPr>
            <p:cNvPr id="1502" name="组合 1502"/>
            <p:cNvGrpSpPr/>
            <p:nvPr/>
          </p:nvGrpSpPr>
          <p:grpSpPr>
            <a:xfrm>
              <a:off x="1581546" y="1424021"/>
              <a:ext cx="9588500" cy="1376127"/>
              <a:chOff x="1581546" y="1424021"/>
              <a:chExt cx="9588500" cy="1376127"/>
            </a:xfrm>
          </p:grpSpPr>
          <p:sp>
            <p:nvSpPr>
              <p:cNvPr id="1503" name="Object 1503"/>
              <p:cNvSpPr txBox="1"/>
              <p:nvPr/>
            </p:nvSpPr>
            <p:spPr>
              <a:xfrm>
                <a:off x="1479946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Brand promotion</a:t>
                </a:r>
                <a:endParaRPr lang="zh-CN" altLang="en-US"/>
              </a:p>
            </p:txBody>
          </p:sp>
          <p:sp>
            <p:nvSpPr>
              <p:cNvPr id="1504" name="Object 1504"/>
              <p:cNvSpPr txBox="1"/>
              <p:nvPr/>
            </p:nvSpPr>
            <p:spPr>
              <a:xfrm>
                <a:off x="1479946" y="1347821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品牌推广</a:t>
                </a:r>
                <a:endParaRPr lang="zh-CN" altLang="en-US"/>
              </a:p>
            </p:txBody>
          </p:sp>
        </p:grpSp>
        <p:grpSp>
          <p:nvGrpSpPr>
            <p:cNvPr id="1505" name="组合 1505"/>
            <p:cNvGrpSpPr/>
            <p:nvPr/>
          </p:nvGrpSpPr>
          <p:grpSpPr>
            <a:xfrm>
              <a:off x="-5079" y="1479556"/>
              <a:ext cx="1280158" cy="1295395"/>
              <a:chOff x="-5079" y="1479556"/>
              <a:chExt cx="1280158" cy="1295395"/>
            </a:xfrm>
          </p:grpSpPr>
          <p:pic>
            <p:nvPicPr>
              <p:cNvPr id="1506" name="image 1506"/>
              <p:cNvPicPr>
                <a:picLocks noChangeAspect="1"/>
              </p:cNvPicPr>
              <p:nvPr/>
            </p:nvPicPr>
            <p:blipFill>
              <a:blip r:embed="rId15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6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507" name="image 1507"/>
              <p:cNvPicPr>
                <a:picLocks noChangeAspect="1"/>
              </p:cNvPicPr>
              <p:nvPr/>
            </p:nvPicPr>
            <p:blipFill>
              <a:blip r:embed="rId15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70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1508" name="组合 1508"/>
          <p:cNvGrpSpPr/>
          <p:nvPr/>
        </p:nvGrpSpPr>
        <p:grpSpPr>
          <a:xfrm>
            <a:off x="2209507" y="4286357"/>
            <a:ext cx="4673694" cy="7596196"/>
            <a:chOff x="2209507" y="4286357"/>
            <a:chExt cx="4673694" cy="7596196"/>
          </a:xfrm>
        </p:grpSpPr>
        <p:pic>
          <p:nvPicPr>
            <p:cNvPr id="1509" name="image 1509"/>
            <p:cNvPicPr>
              <a:picLocks noChangeAspect="1"/>
            </p:cNvPicPr>
            <p:nvPr/>
          </p:nvPicPr>
          <p:blipFill>
            <a:blip r:embed="rId1509">
                </a:blip>
            <a:srcRect/>
            <a:stretch>
              <a:fillRect/>
            </a:stretch>
          </p:blipFill>
          <p:spPr>
            <a:xfrm rot="0" flipV="0" flipH="0">
              <a:off x="2209507" y="4286357"/>
              <a:ext cx="4648241" cy="1053899"/>
            </a:xfrm>
            <a:prstGeom prst="rect">
              <a:avLst/>
            </a:prstGeom>
          </p:spPr>
        </p:pic>
        <p:grpSp>
          <p:nvGrpSpPr>
            <p:cNvPr id="15010" name="组合 15010"/>
            <p:cNvGrpSpPr/>
            <p:nvPr/>
          </p:nvGrpSpPr>
          <p:grpSpPr>
            <a:xfrm>
              <a:off x="3607196" y="4503059"/>
              <a:ext cx="3276004" cy="7379494"/>
              <a:chOff x="3607196" y="4503059"/>
              <a:chExt cx="3276004" cy="7379494"/>
            </a:xfrm>
          </p:grpSpPr>
          <p:sp>
            <p:nvSpPr>
              <p:cNvPr id="15011" name="Object 15011"/>
              <p:cNvSpPr txBox="1"/>
              <p:nvPr/>
            </p:nvSpPr>
            <p:spPr>
              <a:xfrm>
                <a:off x="3505596" y="4426859"/>
                <a:ext cx="33020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A.产品</a:t>
                </a:r>
                <a:endParaRPr lang="zh-CN" altLang="en-US"/>
              </a:p>
            </p:txBody>
          </p:sp>
          <p:sp>
            <p:nvSpPr>
              <p:cNvPr id="15012" name="Object 15012"/>
              <p:cNvSpPr txBox="1"/>
              <p:nvPr/>
            </p:nvSpPr>
            <p:spPr>
              <a:xfrm>
                <a:off x="3517701" y="6066549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-产品定位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明确产品定位，挖掘产品卖点，利于后续宣传</a:t>
                </a:r>
                <a:endParaRPr lang="zh-CN" altLang="en-US"/>
              </a:p>
            </p:txBody>
          </p:sp>
          <p:sp>
            <p:nvSpPr>
              <p:cNvPr id="15013" name="Object 15013"/>
              <p:cNvSpPr txBox="1"/>
              <p:nvPr/>
            </p:nvSpPr>
            <p:spPr>
              <a:xfrm>
                <a:off x="3510160" y="9469553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-产品研发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根据用户反馈，持续研发爆款产品</a:t>
                </a:r>
                <a:endParaRPr lang="zh-CN" altLang="en-US"/>
              </a:p>
            </p:txBody>
          </p:sp>
        </p:grpSp>
      </p:grpSp>
      <p:grpSp>
        <p:nvGrpSpPr>
          <p:cNvPr id="15014" name="组合 15014"/>
          <p:cNvGrpSpPr/>
          <p:nvPr/>
        </p:nvGrpSpPr>
        <p:grpSpPr>
          <a:xfrm>
            <a:off x="6857709" y="4286357"/>
            <a:ext cx="4711395" cy="7596196"/>
            <a:chOff x="6857709" y="4286357"/>
            <a:chExt cx="4711395" cy="7596196"/>
          </a:xfrm>
        </p:grpSpPr>
        <p:pic>
          <p:nvPicPr>
            <p:cNvPr id="15015" name="image 15015"/>
            <p:cNvPicPr>
              <a:picLocks noChangeAspect="1"/>
            </p:cNvPicPr>
            <p:nvPr/>
          </p:nvPicPr>
          <p:blipFill>
            <a:blip r:embed="rId15015">
                </a:blip>
            <a:srcRect/>
            <a:stretch>
              <a:fillRect/>
            </a:stretch>
          </p:blipFill>
          <p:spPr>
            <a:xfrm rot="0" flipV="0" flipH="0">
              <a:off x="6857709" y="4286357"/>
              <a:ext cx="4646652" cy="1053899"/>
            </a:xfrm>
            <a:prstGeom prst="rect">
              <a:avLst/>
            </a:prstGeom>
          </p:spPr>
        </p:pic>
        <p:grpSp>
          <p:nvGrpSpPr>
            <p:cNvPr id="15016" name="组合 15016"/>
            <p:cNvGrpSpPr/>
            <p:nvPr/>
          </p:nvGrpSpPr>
          <p:grpSpPr>
            <a:xfrm>
              <a:off x="8248054" y="4503059"/>
              <a:ext cx="3321050" cy="7379494"/>
              <a:chOff x="8248054" y="4503059"/>
              <a:chExt cx="3321050" cy="7379494"/>
            </a:xfrm>
          </p:grpSpPr>
          <p:sp>
            <p:nvSpPr>
              <p:cNvPr id="15017" name="Object 15017"/>
              <p:cNvSpPr txBox="1"/>
              <p:nvPr/>
            </p:nvSpPr>
            <p:spPr>
              <a:xfrm>
                <a:off x="8146454" y="4426859"/>
                <a:ext cx="32512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B.设计</a:t>
                </a:r>
                <a:endParaRPr lang="zh-CN" altLang="en-US"/>
              </a:p>
            </p:txBody>
          </p:sp>
          <p:sp>
            <p:nvSpPr>
              <p:cNvPr id="15018" name="Object 15018"/>
              <p:cNvSpPr txBox="1"/>
              <p:nvPr/>
            </p:nvSpPr>
            <p:spPr>
              <a:xfrm>
                <a:off x="8198643" y="6066549"/>
                <a:ext cx="3517900" cy="292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-首页设计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结合市场调研，设计符合用户审美的店铺首页，突出品牌印象</a:t>
                </a:r>
                <a:endParaRPr lang="zh-CN" altLang="en-US"/>
              </a:p>
            </p:txBody>
          </p:sp>
          <p:sp>
            <p:nvSpPr>
              <p:cNvPr id="15019" name="Object 15019"/>
              <p:cNvSpPr txBox="1"/>
              <p:nvPr/>
            </p:nvSpPr>
            <p:spPr>
              <a:xfrm>
                <a:off x="8203604" y="9469553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-详情页设计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结合产品卖点，设计优化产品详情，促进转化</a:t>
                </a:r>
                <a:endParaRPr lang="zh-CN" altLang="en-US"/>
              </a:p>
            </p:txBody>
          </p:sp>
        </p:grpSp>
      </p:grpSp>
      <p:grpSp>
        <p:nvGrpSpPr>
          <p:cNvPr id="15020" name="组合 15020"/>
          <p:cNvGrpSpPr/>
          <p:nvPr/>
        </p:nvGrpSpPr>
        <p:grpSpPr>
          <a:xfrm>
            <a:off x="11505908" y="4286357"/>
            <a:ext cx="4738393" cy="7596196"/>
            <a:chOff x="11505908" y="4286357"/>
            <a:chExt cx="4738393" cy="7596196"/>
          </a:xfrm>
        </p:grpSpPr>
        <p:pic>
          <p:nvPicPr>
            <p:cNvPr id="15021" name="image 15021"/>
            <p:cNvPicPr>
              <a:picLocks noChangeAspect="1"/>
            </p:cNvPicPr>
            <p:nvPr/>
          </p:nvPicPr>
          <p:blipFill>
            <a:blip r:embed="rId15021">
                </a:blip>
            <a:srcRect/>
            <a:stretch>
              <a:fillRect/>
            </a:stretch>
          </p:blipFill>
          <p:spPr>
            <a:xfrm rot="0" flipV="0" flipH="0">
              <a:off x="11505908" y="4286357"/>
              <a:ext cx="4648241" cy="1053899"/>
            </a:xfrm>
            <a:prstGeom prst="rect">
              <a:avLst/>
            </a:prstGeom>
          </p:spPr>
        </p:pic>
        <p:grpSp>
          <p:nvGrpSpPr>
            <p:cNvPr id="15022" name="组合 15022"/>
            <p:cNvGrpSpPr/>
            <p:nvPr/>
          </p:nvGrpSpPr>
          <p:grpSpPr>
            <a:xfrm>
              <a:off x="12897643" y="4504249"/>
              <a:ext cx="3346658" cy="7378303"/>
              <a:chOff x="12897643" y="4504249"/>
              <a:chExt cx="3346658" cy="7378303"/>
            </a:xfrm>
          </p:grpSpPr>
          <p:sp>
            <p:nvSpPr>
              <p:cNvPr id="15023" name="Object 15023"/>
              <p:cNvSpPr txBox="1"/>
              <p:nvPr/>
            </p:nvSpPr>
            <p:spPr>
              <a:xfrm>
                <a:off x="12796043" y="4428049"/>
                <a:ext cx="33274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C.购买</a:t>
                </a:r>
                <a:endParaRPr lang="zh-CN" altLang="en-US"/>
              </a:p>
            </p:txBody>
          </p:sp>
          <p:sp>
            <p:nvSpPr>
              <p:cNvPr id="15024" name="Object 15024"/>
              <p:cNvSpPr txBox="1"/>
              <p:nvPr/>
            </p:nvSpPr>
            <p:spPr>
              <a:xfrm>
                <a:off x="12839501" y="6066549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-促销选品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确定大促选品，拉动活动促销购买</a:t>
                </a:r>
                <a:endParaRPr lang="zh-CN" altLang="en-US"/>
              </a:p>
            </p:txBody>
          </p:sp>
          <p:sp>
            <p:nvSpPr>
              <p:cNvPr id="15025" name="Object 15025"/>
              <p:cNvSpPr txBox="1"/>
              <p:nvPr/>
            </p:nvSpPr>
            <p:spPr>
              <a:xfrm>
                <a:off x="12878802" y="9469553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-促销选品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确定大促选品，拉动活动促销购买</a:t>
                </a:r>
                <a:endParaRPr lang="zh-CN" altLang="en-US"/>
              </a:p>
            </p:txBody>
          </p:sp>
        </p:grpSp>
      </p:grpSp>
      <p:grpSp>
        <p:nvGrpSpPr>
          <p:cNvPr id="15026" name="组合 15026"/>
          <p:cNvGrpSpPr/>
          <p:nvPr/>
        </p:nvGrpSpPr>
        <p:grpSpPr>
          <a:xfrm>
            <a:off x="16154105" y="3720986"/>
            <a:ext cx="6019598" cy="8161567"/>
            <a:chOff x="16154105" y="3720986"/>
            <a:chExt cx="6019598" cy="8161567"/>
          </a:xfrm>
        </p:grpSpPr>
        <p:pic>
          <p:nvPicPr>
            <p:cNvPr id="15027" name="image 15027"/>
            <p:cNvPicPr>
              <a:picLocks noChangeAspect="1"/>
            </p:cNvPicPr>
            <p:nvPr/>
          </p:nvPicPr>
          <p:blipFill>
            <a:blip r:embed="rId15027">
                </a:blip>
            <a:srcRect/>
            <a:stretch>
              <a:fillRect/>
            </a:stretch>
          </p:blipFill>
          <p:spPr>
            <a:xfrm rot="0" flipV="0" flipH="0">
              <a:off x="16154105" y="3720986"/>
              <a:ext cx="6019598" cy="2184623"/>
            </a:xfrm>
            <a:prstGeom prst="rect">
              <a:avLst/>
            </a:prstGeom>
          </p:spPr>
        </p:pic>
        <p:grpSp>
          <p:nvGrpSpPr>
            <p:cNvPr id="15028" name="组合 15028"/>
            <p:cNvGrpSpPr/>
            <p:nvPr/>
          </p:nvGrpSpPr>
          <p:grpSpPr>
            <a:xfrm>
              <a:off x="17544454" y="4504845"/>
              <a:ext cx="3320653" cy="7377708"/>
              <a:chOff x="17544454" y="4504845"/>
              <a:chExt cx="3320653" cy="7377708"/>
            </a:xfrm>
          </p:grpSpPr>
          <p:sp>
            <p:nvSpPr>
              <p:cNvPr id="15029" name="Object 15029"/>
              <p:cNvSpPr txBox="1"/>
              <p:nvPr/>
            </p:nvSpPr>
            <p:spPr>
              <a:xfrm>
                <a:off x="17442854" y="4428645"/>
                <a:ext cx="33020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D.推广</a:t>
                </a:r>
                <a:endParaRPr lang="zh-CN" altLang="en-US"/>
              </a:p>
            </p:txBody>
          </p:sp>
          <p:sp>
            <p:nvSpPr>
              <p:cNvPr id="15030" name="Object 15030"/>
              <p:cNvSpPr txBox="1"/>
              <p:nvPr/>
            </p:nvSpPr>
            <p:spPr>
              <a:xfrm>
                <a:off x="17491075" y="6066549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-广告投放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钻展、直通车投放，进行相关数据统计和复盘</a:t>
                </a:r>
                <a:endParaRPr lang="zh-CN" altLang="en-US"/>
              </a:p>
            </p:txBody>
          </p:sp>
          <p:sp>
            <p:nvSpPr>
              <p:cNvPr id="15031" name="Object 15031"/>
              <p:cNvSpPr txBox="1"/>
              <p:nvPr/>
            </p:nvSpPr>
            <p:spPr>
              <a:xfrm>
                <a:off x="17499607" y="9469553"/>
                <a:ext cx="3517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-SEO优化</a:t>
                </a:r>
                <a:endParaRPr lang="zh-CN" altLang="en-US" sz="3600"/>
              </a:p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优化标题，提高宝贝的曝光和点击</a:t>
                </a: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-5079" y="1431363"/>
            <a:ext cx="11174530" cy="1368785"/>
            <a:chOff x="-5079" y="1431363"/>
            <a:chExt cx="11174530" cy="1368785"/>
          </a:xfrm>
        </p:grpSpPr>
        <p:grpSp>
          <p:nvGrpSpPr>
            <p:cNvPr id="1602" name="组合 1602"/>
            <p:cNvGrpSpPr/>
            <p:nvPr/>
          </p:nvGrpSpPr>
          <p:grpSpPr>
            <a:xfrm>
              <a:off x="1580951" y="1431363"/>
              <a:ext cx="9588500" cy="1368785"/>
              <a:chOff x="1580951" y="1431363"/>
              <a:chExt cx="9588500" cy="1368785"/>
            </a:xfrm>
          </p:grpSpPr>
          <p:sp>
            <p:nvSpPr>
              <p:cNvPr id="1603" name="Object 1603"/>
              <p:cNvSpPr txBox="1"/>
              <p:nvPr/>
            </p:nvSpPr>
            <p:spPr>
              <a:xfrm>
                <a:off x="1479351" y="2342949"/>
                <a:ext cx="87122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Promotion cost budget</a:t>
                </a:r>
                <a:endParaRPr lang="zh-CN" altLang="en-US"/>
              </a:p>
            </p:txBody>
          </p:sp>
          <p:sp>
            <p:nvSpPr>
              <p:cNvPr id="1604" name="Object 1604"/>
              <p:cNvSpPr txBox="1"/>
              <p:nvPr/>
            </p:nvSpPr>
            <p:spPr>
              <a:xfrm>
                <a:off x="1479351" y="1355163"/>
                <a:ext cx="98425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推广成本预算</a:t>
                </a:r>
                <a:endParaRPr lang="zh-CN" altLang="en-US"/>
              </a:p>
            </p:txBody>
          </p:sp>
        </p:grpSp>
        <p:grpSp>
          <p:nvGrpSpPr>
            <p:cNvPr id="1605" name="组合 1605"/>
            <p:cNvGrpSpPr/>
            <p:nvPr/>
          </p:nvGrpSpPr>
          <p:grpSpPr>
            <a:xfrm>
              <a:off x="-5079" y="1479557"/>
              <a:ext cx="1280158" cy="1295395"/>
              <a:chOff x="-5079" y="1479557"/>
              <a:chExt cx="1280158" cy="1295395"/>
            </a:xfrm>
          </p:grpSpPr>
          <p:pic>
            <p:nvPicPr>
              <p:cNvPr id="1606" name="image 1606"/>
              <p:cNvPicPr>
                <a:picLocks noChangeAspect="1"/>
              </p:cNvPicPr>
              <p:nvPr/>
            </p:nvPicPr>
            <p:blipFill>
              <a:blip r:embed="rId1606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7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1607" name="image 1607"/>
              <p:cNvPicPr>
                <a:picLocks noChangeAspect="1"/>
              </p:cNvPicPr>
              <p:nvPr/>
            </p:nvPicPr>
            <p:blipFill>
              <a:blip r:embed="rId1607">
                </a:blip>
              <a:srcRect/>
              <a:stretch>
                <a:fillRect/>
              </a:stretch>
            </p:blipFill>
            <p:spPr>
              <a:xfrm rot="0" flipV="0" flipH="0">
                <a:off x="-5079" y="2134871"/>
                <a:ext cx="640077" cy="640081"/>
              </a:xfrm>
              <a:prstGeom prst="rect">
                <a:avLst/>
              </a:prstGeom>
            </p:spPr>
          </p:pic>
        </p:grpSp>
      </p:grpSp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1738619" y="4521198"/>
            <a:ext cx="12423161" cy="6564281"/>
          </a:xfrm>
          <a:prstGeom prst="rect">
            <a:avLst/>
          </a:prstGeom>
        </p:spPr>
      </p:pic>
      <p:grpSp>
        <p:nvGrpSpPr>
          <p:cNvPr id="1609" name="组合 1609"/>
          <p:cNvGrpSpPr/>
          <p:nvPr/>
        </p:nvGrpSpPr>
        <p:grpSpPr>
          <a:xfrm>
            <a:off x="15900401" y="4459204"/>
            <a:ext cx="6551214" cy="2144812"/>
            <a:chOff x="15900401" y="4459204"/>
            <a:chExt cx="6551214" cy="2144812"/>
          </a:xfrm>
        </p:grpSpPr>
        <p:sp>
          <p:nvSpPr>
            <p:cNvPr id="16010" name="Object 16010"/>
            <p:cNvSpPr txBox="1"/>
            <p:nvPr/>
          </p:nvSpPr>
          <p:spPr>
            <a:xfrm>
              <a:off x="16495315" y="4383004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预算</a:t>
              </a:r>
              <a:endParaRPr lang="zh-CN" altLang="en-US"/>
            </a:p>
          </p:txBody>
        </p:sp>
        <p:sp>
          <p:nvSpPr>
            <p:cNvPr id="16011" name="Object 16011"/>
            <p:cNvSpPr txBox="1"/>
            <p:nvPr/>
          </p:nvSpPr>
          <p:spPr>
            <a:xfrm>
              <a:off x="16495315" y="5384816"/>
              <a:ext cx="6108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全年共计40w推广预算，旺季适当增加投放增加销售转化。</a:t>
              </a:r>
              <a:endParaRPr lang="zh-CN" altLang="en-US"/>
            </a:p>
          </p:txBody>
        </p:sp>
        <p:pic>
          <p:nvPicPr>
            <p:cNvPr id="16012" name="image 16012"/>
            <p:cNvPicPr>
              <a:picLocks noChangeAspect="1"/>
            </p:cNvPicPr>
            <p:nvPr/>
          </p:nvPicPr>
          <p:blipFill>
            <a:blip r:embed="rId16012">
                </a:blip>
            <a:srcRect/>
            <a:stretch>
              <a:fillRect/>
            </a:stretch>
          </p:blipFill>
          <p:spPr>
            <a:xfrm rot="0" flipV="0" flipH="0">
              <a:off x="15900401" y="4521198"/>
              <a:ext cx="533398" cy="533404"/>
            </a:xfrm>
            <a:prstGeom prst="rect">
              <a:avLst/>
            </a:prstGeom>
          </p:spPr>
        </p:pic>
      </p:grpSp>
      <p:grpSp>
        <p:nvGrpSpPr>
          <p:cNvPr id="16013" name="组合 16013"/>
          <p:cNvGrpSpPr/>
          <p:nvPr/>
        </p:nvGrpSpPr>
        <p:grpSpPr>
          <a:xfrm>
            <a:off x="15900401" y="8150935"/>
            <a:ext cx="6551214" cy="2136080"/>
            <a:chOff x="15900401" y="8150935"/>
            <a:chExt cx="6551214" cy="2136080"/>
          </a:xfrm>
        </p:grpSpPr>
        <p:sp>
          <p:nvSpPr>
            <p:cNvPr id="16014" name="Object 16014"/>
            <p:cNvSpPr txBox="1"/>
            <p:nvPr/>
          </p:nvSpPr>
          <p:spPr>
            <a:xfrm>
              <a:off x="16495315" y="8074735"/>
              <a:ext cx="4991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转化目标</a:t>
              </a:r>
              <a:endParaRPr lang="zh-CN" altLang="en-US"/>
            </a:p>
          </p:txBody>
        </p:sp>
        <p:sp>
          <p:nvSpPr>
            <p:cNvPr id="16015" name="Object 16015"/>
            <p:cNvSpPr txBox="1"/>
            <p:nvPr/>
          </p:nvSpPr>
          <p:spPr>
            <a:xfrm>
              <a:off x="16495315" y="9067816"/>
              <a:ext cx="6108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全年预计达到100w销售转化，根据实际情况进行调整</a:t>
              </a:r>
              <a:endParaRPr lang="zh-CN" altLang="en-US"/>
            </a:p>
          </p:txBody>
        </p:sp>
        <p:pic>
          <p:nvPicPr>
            <p:cNvPr id="16016" name="image 16016"/>
            <p:cNvPicPr>
              <a:picLocks noChangeAspect="1"/>
            </p:cNvPicPr>
            <p:nvPr/>
          </p:nvPicPr>
          <p:blipFill>
            <a:blip r:embed="rId16016">
                </a:blip>
            <a:srcRect/>
            <a:stretch>
              <a:fillRect/>
            </a:stretch>
          </p:blipFill>
          <p:spPr>
            <a:xfrm rot="0" flipV="0" flipH="0">
              <a:off x="15900401" y="8204196"/>
              <a:ext cx="533398" cy="533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12801599" y="7391399"/>
            <a:ext cx="6299200" cy="6299196"/>
          </a:xfrm>
          <a:prstGeom prst="rect">
            <a:avLst/>
          </a:prstGeom>
        </p:spPr>
      </p:pic>
      <p:grpSp>
        <p:nvGrpSpPr>
          <p:cNvPr id="1702" name="组合 1702"/>
          <p:cNvGrpSpPr/>
          <p:nvPr/>
        </p:nvGrpSpPr>
        <p:grpSpPr>
          <a:xfrm>
            <a:off x="1578173" y="1422235"/>
            <a:ext cx="9588500" cy="1382080"/>
            <a:chOff x="1578173" y="1422235"/>
            <a:chExt cx="9588500" cy="1382080"/>
          </a:xfrm>
        </p:grpSpPr>
        <p:sp>
          <p:nvSpPr>
            <p:cNvPr id="1703" name="Object 1703"/>
            <p:cNvSpPr txBox="1"/>
            <p:nvPr/>
          </p:nvSpPr>
          <p:spPr>
            <a:xfrm>
              <a:off x="1476573" y="2347116"/>
              <a:ext cx="8712200" cy="38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After sales service of finalizing garments</a:t>
              </a:r>
              <a:endParaRPr lang="zh-CN" altLang="en-US"/>
            </a:p>
          </p:txBody>
        </p:sp>
        <p:sp>
          <p:nvSpPr>
            <p:cNvPr id="1704" name="Object 1704"/>
            <p:cNvSpPr txBox="1"/>
            <p:nvPr/>
          </p:nvSpPr>
          <p:spPr>
            <a:xfrm>
              <a:off x="1476573" y="1346035"/>
              <a:ext cx="98425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7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稿定服饰售后服务</a:t>
              </a:r>
              <a:endParaRPr lang="zh-CN" altLang="en-US"/>
            </a:p>
          </p:txBody>
        </p:sp>
      </p:grpSp>
      <p:grpSp>
        <p:nvGrpSpPr>
          <p:cNvPr id="1705" name="组合 1705"/>
          <p:cNvGrpSpPr/>
          <p:nvPr/>
        </p:nvGrpSpPr>
        <p:grpSpPr>
          <a:xfrm>
            <a:off x="-5079" y="1479557"/>
            <a:ext cx="1280158" cy="1295395"/>
            <a:chOff x="-5079" y="1479557"/>
            <a:chExt cx="1280158" cy="1295395"/>
          </a:xfrm>
        </p:grpSpPr>
        <p:pic>
          <p:nvPicPr>
            <p:cNvPr id="1706" name="image 1706"/>
            <p:cNvPicPr>
              <a:picLocks noChangeAspect="1"/>
            </p:cNvPicPr>
            <p:nvPr/>
          </p:nvPicPr>
          <p:blipFill>
            <a:blip r:embed="rId1706">
                </a:blip>
            <a:srcRect/>
            <a:stretch>
              <a:fillRect/>
            </a:stretch>
          </p:blipFill>
          <p:spPr>
            <a:xfrm rot="0" flipV="0" flipH="0">
              <a:off x="634998" y="1479557"/>
              <a:ext cx="640080" cy="640072"/>
            </a:xfrm>
            <a:prstGeom prst="rect">
              <a:avLst/>
            </a:prstGeom>
          </p:spPr>
        </p:pic>
        <p:pic>
          <p:nvPicPr>
            <p:cNvPr id="1707" name="image 1707"/>
            <p:cNvPicPr>
              <a:picLocks noChangeAspect="1"/>
            </p:cNvPicPr>
            <p:nvPr/>
          </p:nvPicPr>
          <p:blipFill>
            <a:blip r:embed="rId1707">
                </a:blip>
            <a:srcRect/>
            <a:stretch>
              <a:fillRect/>
            </a:stretch>
          </p:blipFill>
          <p:spPr>
            <a:xfrm rot="0" flipV="0" flipH="0">
              <a:off x="-5079" y="2134871"/>
              <a:ext cx="640077" cy="640081"/>
            </a:xfrm>
            <a:prstGeom prst="rect">
              <a:avLst/>
            </a:prstGeom>
          </p:spPr>
        </p:pic>
      </p:grpSp>
      <p:grpSp>
        <p:nvGrpSpPr>
          <p:cNvPr id="1708" name="组合 1708"/>
          <p:cNvGrpSpPr/>
          <p:nvPr/>
        </p:nvGrpSpPr>
        <p:grpSpPr>
          <a:xfrm>
            <a:off x="1651000" y="6081410"/>
            <a:ext cx="9949854" cy="1625602"/>
            <a:chOff x="1651000" y="6081410"/>
            <a:chExt cx="9949854" cy="1625602"/>
          </a:xfrm>
        </p:grpSpPr>
        <p:grpSp>
          <p:nvGrpSpPr>
            <p:cNvPr id="1709" name="组合 1709"/>
            <p:cNvGrpSpPr/>
            <p:nvPr/>
          </p:nvGrpSpPr>
          <p:grpSpPr>
            <a:xfrm>
              <a:off x="3663354" y="6168088"/>
              <a:ext cx="7937500" cy="1452246"/>
              <a:chOff x="3663354" y="6168088"/>
              <a:chExt cx="7937500" cy="1452246"/>
            </a:xfrm>
          </p:grpSpPr>
          <p:sp>
            <p:nvSpPr>
              <p:cNvPr id="17010" name="Object 17010"/>
              <p:cNvSpPr txBox="1"/>
              <p:nvPr/>
            </p:nvSpPr>
            <p:spPr>
              <a:xfrm>
                <a:off x="3561754" y="6091888"/>
                <a:ext cx="49911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快递服务</a:t>
                </a:r>
                <a:endParaRPr lang="zh-CN" altLang="en-US"/>
              </a:p>
            </p:txBody>
          </p:sp>
          <p:sp>
            <p:nvSpPr>
              <p:cNvPr id="17011" name="Object 17011"/>
              <p:cNvSpPr txBox="1"/>
              <p:nvPr/>
            </p:nvSpPr>
            <p:spPr>
              <a:xfrm>
                <a:off x="3561754" y="6959935"/>
                <a:ext cx="8191500" cy="584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275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48小时急速发货，提高用户体验</a:t>
                </a:r>
                <a:endParaRPr lang="zh-CN" altLang="en-US"/>
              </a:p>
            </p:txBody>
          </p:sp>
        </p:grpSp>
        <p:grpSp>
          <p:nvGrpSpPr>
            <p:cNvPr id="17012" name="组合 17012"/>
            <p:cNvGrpSpPr/>
            <p:nvPr/>
          </p:nvGrpSpPr>
          <p:grpSpPr>
            <a:xfrm>
              <a:off x="1651000" y="6081410"/>
              <a:ext cx="1625598" cy="1625602"/>
              <a:chOff x="1651000" y="6081410"/>
              <a:chExt cx="1625598" cy="1625602"/>
            </a:xfrm>
          </p:grpSpPr>
          <p:pic>
            <p:nvPicPr>
              <p:cNvPr id="17013" name="image 17013"/>
              <p:cNvPicPr>
                <a:picLocks noChangeAspect="1"/>
              </p:cNvPicPr>
              <p:nvPr/>
            </p:nvPicPr>
            <p:blipFill>
              <a:blip r:embed="rId17013">
                </a:blip>
              <a:srcRect/>
              <a:stretch>
                <a:fillRect/>
              </a:stretch>
            </p:blipFill>
            <p:spPr>
              <a:xfrm rot="0" flipV="0" flipH="0">
                <a:off x="1651000" y="6081410"/>
                <a:ext cx="1625598" cy="1625602"/>
              </a:xfrm>
              <a:prstGeom prst="rect">
                <a:avLst/>
              </a:prstGeom>
            </p:spPr>
          </p:pic>
          <p:pic>
            <p:nvPicPr>
              <p:cNvPr id="17014" name="image 17014"/>
              <p:cNvPicPr>
                <a:picLocks noChangeAspect="1"/>
              </p:cNvPicPr>
              <p:nvPr/>
            </p:nvPicPr>
            <p:blipFill>
              <a:blip r:embed="rId17014">
                </a:blip>
              <a:srcRect/>
              <a:stretch>
                <a:fillRect/>
              </a:stretch>
            </p:blipFill>
            <p:spPr>
              <a:xfrm rot="0" flipV="0" flipH="0">
                <a:off x="1905193" y="6335055"/>
                <a:ext cx="1117586" cy="1118286"/>
              </a:xfrm>
              <a:prstGeom prst="rect">
                <a:avLst/>
              </a:prstGeom>
            </p:spPr>
          </p:pic>
        </p:grpSp>
      </p:grpSp>
      <p:grpSp>
        <p:nvGrpSpPr>
          <p:cNvPr id="17015" name="组合 17015"/>
          <p:cNvGrpSpPr/>
          <p:nvPr/>
        </p:nvGrpSpPr>
        <p:grpSpPr>
          <a:xfrm>
            <a:off x="1651000" y="3835402"/>
            <a:ext cx="9952037" cy="1625593"/>
            <a:chOff x="1651000" y="3835402"/>
            <a:chExt cx="9952037" cy="1625593"/>
          </a:xfrm>
        </p:grpSpPr>
        <p:grpSp>
          <p:nvGrpSpPr>
            <p:cNvPr id="17016" name="组合 17016"/>
            <p:cNvGrpSpPr/>
            <p:nvPr/>
          </p:nvGrpSpPr>
          <p:grpSpPr>
            <a:xfrm>
              <a:off x="3665537" y="3983890"/>
              <a:ext cx="7937500" cy="1328619"/>
              <a:chOff x="3665537" y="3983890"/>
              <a:chExt cx="7937500" cy="1328619"/>
            </a:xfrm>
          </p:grpSpPr>
          <p:sp>
            <p:nvSpPr>
              <p:cNvPr id="17017" name="Object 17017"/>
              <p:cNvSpPr txBox="1"/>
              <p:nvPr/>
            </p:nvSpPr>
            <p:spPr>
              <a:xfrm>
                <a:off x="3563937" y="3907690"/>
                <a:ext cx="49911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质量服务</a:t>
                </a:r>
                <a:endParaRPr lang="zh-CN" altLang="en-US"/>
              </a:p>
            </p:txBody>
          </p:sp>
          <p:sp>
            <p:nvSpPr>
              <p:cNvPr id="17018" name="Object 17018"/>
              <p:cNvSpPr txBox="1"/>
              <p:nvPr/>
            </p:nvSpPr>
            <p:spPr>
              <a:xfrm>
                <a:off x="3563937" y="4779109"/>
                <a:ext cx="81915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3道质检工序，保证产品质量</a:t>
                </a:r>
                <a:endParaRPr lang="zh-CN" altLang="en-US"/>
              </a:p>
            </p:txBody>
          </p:sp>
        </p:grpSp>
        <p:grpSp>
          <p:nvGrpSpPr>
            <p:cNvPr id="17019" name="组合 17019"/>
            <p:cNvGrpSpPr/>
            <p:nvPr/>
          </p:nvGrpSpPr>
          <p:grpSpPr>
            <a:xfrm>
              <a:off x="1651000" y="3835402"/>
              <a:ext cx="1625598" cy="1625593"/>
              <a:chOff x="1651000" y="3835402"/>
              <a:chExt cx="1625598" cy="1625593"/>
            </a:xfrm>
          </p:grpSpPr>
          <p:pic>
            <p:nvPicPr>
              <p:cNvPr id="17020" name="image 17020"/>
              <p:cNvPicPr>
                <a:picLocks noChangeAspect="1"/>
              </p:cNvPicPr>
              <p:nvPr/>
            </p:nvPicPr>
            <p:blipFill>
              <a:blip r:embed="rId17020">
                </a:blip>
              <a:srcRect/>
              <a:stretch>
                <a:fillRect/>
              </a:stretch>
            </p:blipFill>
            <p:spPr>
              <a:xfrm rot="0" flipV="0" flipH="0">
                <a:off x="1651000" y="3835402"/>
                <a:ext cx="1625598" cy="1625593"/>
              </a:xfrm>
              <a:prstGeom prst="rect">
                <a:avLst/>
              </a:prstGeom>
            </p:spPr>
          </p:pic>
          <p:pic>
            <p:nvPicPr>
              <p:cNvPr id="17021" name="image 17021"/>
              <p:cNvPicPr>
                <a:picLocks noChangeAspect="1"/>
              </p:cNvPicPr>
              <p:nvPr/>
            </p:nvPicPr>
            <p:blipFill>
              <a:blip r:embed="rId17021">
                </a:blip>
              <a:srcRect/>
              <a:stretch>
                <a:fillRect/>
              </a:stretch>
            </p:blipFill>
            <p:spPr>
              <a:xfrm rot="0" flipV="0" flipH="0">
                <a:off x="1904833" y="4089466"/>
                <a:ext cx="1117589" cy="1117605"/>
              </a:xfrm>
              <a:prstGeom prst="rect">
                <a:avLst/>
              </a:prstGeom>
            </p:spPr>
          </p:pic>
        </p:grpSp>
      </p:grpSp>
      <p:grpSp>
        <p:nvGrpSpPr>
          <p:cNvPr id="17022" name="组合 17022"/>
          <p:cNvGrpSpPr/>
          <p:nvPr/>
        </p:nvGrpSpPr>
        <p:grpSpPr>
          <a:xfrm>
            <a:off x="1651000" y="8260076"/>
            <a:ext cx="10375304" cy="1770539"/>
            <a:chOff x="1651000" y="8260076"/>
            <a:chExt cx="10375304" cy="1770539"/>
          </a:xfrm>
        </p:grpSpPr>
        <p:grpSp>
          <p:nvGrpSpPr>
            <p:cNvPr id="17023" name="组合 17023"/>
            <p:cNvGrpSpPr/>
            <p:nvPr/>
          </p:nvGrpSpPr>
          <p:grpSpPr>
            <a:xfrm>
              <a:off x="3669704" y="8260076"/>
              <a:ext cx="8356600" cy="1770539"/>
              <a:chOff x="3669704" y="8260076"/>
              <a:chExt cx="8356600" cy="1770539"/>
            </a:xfrm>
          </p:grpSpPr>
          <p:sp>
            <p:nvSpPr>
              <p:cNvPr id="17024" name="Object 17024"/>
              <p:cNvSpPr txBox="1"/>
              <p:nvPr/>
            </p:nvSpPr>
            <p:spPr>
              <a:xfrm>
                <a:off x="3568104" y="8183876"/>
                <a:ext cx="49911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退换货服务</a:t>
                </a:r>
                <a:endParaRPr lang="zh-CN" altLang="en-US"/>
              </a:p>
            </p:txBody>
          </p:sp>
          <p:sp>
            <p:nvSpPr>
              <p:cNvPr id="17025" name="Object 17025"/>
              <p:cNvSpPr txBox="1"/>
              <p:nvPr/>
            </p:nvSpPr>
            <p:spPr>
              <a:xfrm>
                <a:off x="3568104" y="9040016"/>
                <a:ext cx="86106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严格执行国家"三包"政策，如产品因人为或外在因素造成的损坏,将收取成本费用,实行售后服务 </a:t>
                </a:r>
                <a:endParaRPr lang="zh-CN" altLang="en-US"/>
              </a:p>
            </p:txBody>
          </p:sp>
        </p:grpSp>
        <p:grpSp>
          <p:nvGrpSpPr>
            <p:cNvPr id="17026" name="组合 17026"/>
            <p:cNvGrpSpPr/>
            <p:nvPr/>
          </p:nvGrpSpPr>
          <p:grpSpPr>
            <a:xfrm>
              <a:off x="1651000" y="8332545"/>
              <a:ext cx="1625598" cy="1625602"/>
              <a:chOff x="1651000" y="8332545"/>
              <a:chExt cx="1625598" cy="1625602"/>
            </a:xfrm>
          </p:grpSpPr>
          <p:pic>
            <p:nvPicPr>
              <p:cNvPr id="17027" name="image 17027"/>
              <p:cNvPicPr>
                <a:picLocks noChangeAspect="1"/>
              </p:cNvPicPr>
              <p:nvPr/>
            </p:nvPicPr>
            <p:blipFill>
              <a:blip r:embed="rId17027">
                </a:blip>
              <a:srcRect/>
              <a:stretch>
                <a:fillRect/>
              </a:stretch>
            </p:blipFill>
            <p:spPr>
              <a:xfrm rot="0" flipV="0" flipH="0">
                <a:off x="1651000" y="8332545"/>
                <a:ext cx="1625598" cy="1625602"/>
              </a:xfrm>
              <a:prstGeom prst="rect">
                <a:avLst/>
              </a:prstGeom>
            </p:spPr>
          </p:pic>
          <p:pic>
            <p:nvPicPr>
              <p:cNvPr id="17028" name="image 17028"/>
              <p:cNvPicPr>
                <a:picLocks noChangeAspect="1"/>
              </p:cNvPicPr>
              <p:nvPr/>
            </p:nvPicPr>
            <p:blipFill>
              <a:blip r:embed="rId17028">
                </a:blip>
              <a:srcRect/>
              <a:stretch>
                <a:fillRect/>
              </a:stretch>
            </p:blipFill>
            <p:spPr>
              <a:xfrm rot="0" flipV="0" flipH="0">
                <a:off x="1904833" y="8586617"/>
                <a:ext cx="1117592" cy="1117596"/>
              </a:xfrm>
              <a:prstGeom prst="rect">
                <a:avLst/>
              </a:prstGeom>
            </p:spPr>
          </p:pic>
        </p:grpSp>
      </p:grpSp>
      <p:grpSp>
        <p:nvGrpSpPr>
          <p:cNvPr id="17029" name="组合 17029"/>
          <p:cNvGrpSpPr/>
          <p:nvPr/>
        </p:nvGrpSpPr>
        <p:grpSpPr>
          <a:xfrm>
            <a:off x="1651000" y="10578700"/>
            <a:ext cx="9957791" cy="1625602"/>
            <a:chOff x="1651000" y="10578700"/>
            <a:chExt cx="9957791" cy="1625602"/>
          </a:xfrm>
        </p:grpSpPr>
        <p:grpSp>
          <p:nvGrpSpPr>
            <p:cNvPr id="17030" name="组合 17030"/>
            <p:cNvGrpSpPr/>
            <p:nvPr/>
          </p:nvGrpSpPr>
          <p:grpSpPr>
            <a:xfrm>
              <a:off x="3671292" y="10661906"/>
              <a:ext cx="7937500" cy="1459191"/>
              <a:chOff x="3671292" y="10661906"/>
              <a:chExt cx="7937500" cy="1459191"/>
            </a:xfrm>
          </p:grpSpPr>
          <p:sp>
            <p:nvSpPr>
              <p:cNvPr id="17031" name="Object 17031"/>
              <p:cNvSpPr txBox="1"/>
              <p:nvPr/>
            </p:nvSpPr>
            <p:spPr>
              <a:xfrm>
                <a:off x="3569692" y="10585706"/>
                <a:ext cx="49911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售前售后</a:t>
                </a:r>
                <a:endParaRPr lang="zh-CN" altLang="en-US"/>
              </a:p>
            </p:txBody>
          </p:sp>
          <p:sp>
            <p:nvSpPr>
              <p:cNvPr id="17032" name="Object 17032"/>
              <p:cNvSpPr txBox="1"/>
              <p:nvPr/>
            </p:nvSpPr>
            <p:spPr>
              <a:xfrm>
                <a:off x="3569692" y="11460697"/>
                <a:ext cx="8191500" cy="584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275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客服经过严格培训上岗，保证服务质量</a:t>
                </a:r>
                <a:endParaRPr lang="zh-CN" altLang="en-US"/>
              </a:p>
            </p:txBody>
          </p:sp>
        </p:grpSp>
        <p:grpSp>
          <p:nvGrpSpPr>
            <p:cNvPr id="17033" name="组合 17033"/>
            <p:cNvGrpSpPr/>
            <p:nvPr/>
          </p:nvGrpSpPr>
          <p:grpSpPr>
            <a:xfrm>
              <a:off x="1651000" y="10578700"/>
              <a:ext cx="1625598" cy="1625602"/>
              <a:chOff x="1651000" y="10578700"/>
              <a:chExt cx="1625598" cy="1625602"/>
            </a:xfrm>
          </p:grpSpPr>
          <p:pic>
            <p:nvPicPr>
              <p:cNvPr id="17034" name="image 17034"/>
              <p:cNvPicPr>
                <a:picLocks noChangeAspect="1"/>
              </p:cNvPicPr>
              <p:nvPr/>
            </p:nvPicPr>
            <p:blipFill>
              <a:blip r:embed="rId17034">
                </a:blip>
              <a:srcRect/>
              <a:stretch>
                <a:fillRect/>
              </a:stretch>
            </p:blipFill>
            <p:spPr>
              <a:xfrm rot="0" flipV="0" flipH="0">
                <a:off x="1651000" y="10578700"/>
                <a:ext cx="1625598" cy="1625602"/>
              </a:xfrm>
              <a:prstGeom prst="rect">
                <a:avLst/>
              </a:prstGeom>
            </p:spPr>
          </p:pic>
          <p:pic>
            <p:nvPicPr>
              <p:cNvPr id="17035" name="image 17035"/>
              <p:cNvPicPr>
                <a:picLocks noChangeAspect="1"/>
              </p:cNvPicPr>
              <p:nvPr/>
            </p:nvPicPr>
            <p:blipFill>
              <a:blip r:embed="rId17035">
                </a:blip>
              <a:srcRect/>
              <a:stretch>
                <a:fillRect/>
              </a:stretch>
            </p:blipFill>
            <p:spPr>
              <a:xfrm rot="0" flipV="0" flipH="0">
                <a:off x="1905190" y="10833053"/>
                <a:ext cx="1117586" cy="1117570"/>
              </a:xfrm>
              <a:prstGeom prst="rect">
                <a:avLst/>
              </a:prstGeom>
            </p:spPr>
          </p:pic>
        </p:grpSp>
      </p:grpSp>
      <p:pic>
        <p:nvPicPr>
          <p:cNvPr id="17036" name="image 17036"/>
          <p:cNvPicPr>
            <a:picLocks noChangeAspect="1"/>
          </p:cNvPicPr>
          <p:nvPr/>
        </p:nvPicPr>
        <p:blipFill>
          <a:blip r:embed="rId17036">
                </a:blip>
          <a:srcRect/>
          <a:stretch>
            <a:fillRect/>
          </a:stretch>
        </p:blipFill>
        <p:spPr>
          <a:xfrm rot="0" flipV="0" flipH="0">
            <a:off x="17800321" y="-12703"/>
            <a:ext cx="6583680" cy="6088384"/>
          </a:xfrm>
          <a:prstGeom prst="rect">
            <a:avLst/>
          </a:prstGeom>
        </p:spPr>
      </p:pic>
      <p:grpSp>
        <p:nvGrpSpPr>
          <p:cNvPr id="17037" name="组合 17037"/>
          <p:cNvGrpSpPr/>
          <p:nvPr/>
        </p:nvGrpSpPr>
        <p:grpSpPr>
          <a:xfrm>
            <a:off x="15201900" y="1244600"/>
            <a:ext cx="6261100" cy="11353800"/>
            <a:chOff x="15201900" y="1244600"/>
            <a:chExt cx="6261100" cy="11353800"/>
          </a:xfrm>
        </p:grpSpPr>
        <p:pic>
          <p:nvPicPr>
            <p:cNvPr id="17038" name="image 17038"/>
            <p:cNvPicPr>
              <a:picLocks noChangeAspect="1"/>
            </p:cNvPicPr>
            <p:nvPr/>
          </p:nvPicPr>
          <p:blipFill>
            <a:blip r:embed="rId17038">
                </a:blip>
            <a:srcRect/>
            <a:stretch>
              <a:fillRect/>
            </a:stretch>
          </p:blipFill>
          <p:spPr>
            <a:xfrm rot="0" flipV="0" flipH="0">
              <a:off x="15201900" y="1244600"/>
              <a:ext cx="6261100" cy="11353800"/>
            </a:xfrm>
            <a:prstGeom prst="rect">
              <a:avLst/>
            </a:prstGeom>
          </p:spPr>
        </p:pic>
        <p:pic>
          <p:nvPicPr>
            <p:cNvPr id="17039" name="image 17039"/>
            <p:cNvPicPr>
              <a:picLocks noChangeAspect="1"/>
            </p:cNvPicPr>
            <p:nvPr/>
          </p:nvPicPr>
          <p:blipFill>
            <a:blip r:embed="rId17039">
                </a:blip>
            <a:srcRect/>
            <a:stretch>
              <a:fillRect/>
            </a:stretch>
          </p:blipFill>
          <p:spPr>
            <a:xfrm rot="0" flipV="0" flipH="0">
              <a:off x="15646400" y="2527300"/>
              <a:ext cx="5372100" cy="8940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74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Object 1801"/>
          <p:cNvSpPr txBox="1"/>
          <p:nvPr/>
        </p:nvSpPr>
        <p:spPr>
          <a:xfrm>
            <a:off x="8432800" y="11708721"/>
            <a:ext cx="75184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2020/09/26</a:t>
            </a:r>
            <a:endParaRPr lang="zh-CN" altLang="en-US"/>
          </a:p>
        </p:txBody>
      </p:sp>
      <p:grpSp>
        <p:nvGrpSpPr>
          <p:cNvPr id="1802" name="组合 1802"/>
          <p:cNvGrpSpPr/>
          <p:nvPr/>
        </p:nvGrpSpPr>
        <p:grpSpPr>
          <a:xfrm>
            <a:off x="8890000" y="10439394"/>
            <a:ext cx="6603999" cy="990604"/>
            <a:chOff x="8890000" y="10439394"/>
            <a:chExt cx="6603999" cy="990604"/>
          </a:xfrm>
        </p:grpSpPr>
        <p:pic>
          <p:nvPicPr>
            <p:cNvPr id="1803" name="image 1803"/>
            <p:cNvPicPr>
              <a:picLocks noChangeAspect="1"/>
            </p:cNvPicPr>
            <p:nvPr/>
          </p:nvPicPr>
          <p:blipFill>
            <a:blip r:embed="rId1803">
                </a:blip>
            <a:srcRect/>
            <a:stretch>
              <a:fillRect/>
            </a:stretch>
          </p:blipFill>
          <p:spPr>
            <a:xfrm rot="0" flipV="0" flipH="0">
              <a:off x="8890000" y="10439394"/>
              <a:ext cx="6603999" cy="990604"/>
            </a:xfrm>
            <a:prstGeom prst="rect">
              <a:avLst/>
            </a:prstGeom>
          </p:spPr>
        </p:pic>
        <p:sp>
          <p:nvSpPr>
            <p:cNvPr id="1804" name="Object 1804"/>
            <p:cNvSpPr txBox="1"/>
            <p:nvPr/>
          </p:nvSpPr>
          <p:spPr>
            <a:xfrm>
              <a:off x="9251950" y="10591796"/>
              <a:ext cx="58801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4200" i="0" b="0" dirty="0" smtClean="0" lang="zh-CN">
                  <a:solidFill>
                    <a:srgbClr val="2646A1"/>
                  </a:solidFill>
                  <a:latin typeface="OPPOSans-H"/>
                  <a:ea typeface="OPPOSans-H"/>
                </a:rPr>
                <a:t>主讲人：高小定</a:t>
              </a:r>
              <a:endParaRPr lang="zh-CN" altLang="en-US"/>
            </a:p>
          </p:txBody>
        </p:sp>
      </p:grpSp>
      <p:grpSp>
        <p:nvGrpSpPr>
          <p:cNvPr id="1805" name="组合 1805"/>
          <p:cNvGrpSpPr/>
          <p:nvPr/>
        </p:nvGrpSpPr>
        <p:grpSpPr>
          <a:xfrm>
            <a:off x="1193800" y="3989142"/>
            <a:ext cx="21996400" cy="4037171"/>
            <a:chOff x="1193800" y="3989142"/>
            <a:chExt cx="21996400" cy="4037171"/>
          </a:xfrm>
        </p:grpSpPr>
        <p:pic>
          <p:nvPicPr>
            <p:cNvPr id="1806" name="image 1806"/>
            <p:cNvPicPr>
              <a:picLocks noChangeAspect="1"/>
            </p:cNvPicPr>
            <p:nvPr/>
          </p:nvPicPr>
          <p:blipFill>
            <a:blip r:embed="rId1806">
                </a:blip>
            <a:srcRect/>
            <a:stretch>
              <a:fillRect/>
            </a:stretch>
          </p:blipFill>
          <p:spPr>
            <a:xfrm rot="0" flipV="0" flipH="0">
              <a:off x="2882724" y="7454995"/>
              <a:ext cx="18669349" cy="571318"/>
            </a:xfrm>
            <a:prstGeom prst="rect">
              <a:avLst/>
            </a:prstGeom>
          </p:spPr>
        </p:pic>
        <p:sp>
          <p:nvSpPr>
            <p:cNvPr id="1807" name="Object 1807"/>
            <p:cNvSpPr txBox="1"/>
            <p:nvPr/>
          </p:nvSpPr>
          <p:spPr>
            <a:xfrm>
              <a:off x="1193800" y="5201369"/>
              <a:ext cx="219964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15000" i="0" b="0" spc="30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让</a:t>
              </a:r>
              <a:r>
                <a:rPr sz="15000" i="0" b="0" spc="3000" dirty="0" smtClean="0" lang="zh-CN">
                  <a:solidFill>
                    <a:srgbClr val="F2CD5B"/>
                  </a:solidFill>
                  <a:latin typeface="OPPOSans-H"/>
                  <a:ea typeface="OPPOSans-H"/>
                </a:rPr>
                <a:t>潮流时尚</a:t>
              </a:r>
              <a:r>
                <a:rPr sz="15000" i="0" b="0" spc="30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更简单!</a:t>
              </a:r>
              <a:endParaRPr lang="zh-CN" altLang="en-US"/>
            </a:p>
          </p:txBody>
        </p:sp>
        <p:grpSp>
          <p:nvGrpSpPr>
            <p:cNvPr id="1809" name="组合 1809"/>
            <p:cNvGrpSpPr/>
            <p:nvPr/>
          </p:nvGrpSpPr>
          <p:grpSpPr>
            <a:xfrm>
              <a:off x="2862560" y="3989142"/>
              <a:ext cx="18689514" cy="1016000"/>
              <a:chOff x="2862560" y="3989142"/>
              <a:chExt cx="18689514" cy="1016000"/>
            </a:xfrm>
          </p:grpSpPr>
          <p:sp>
            <p:nvSpPr>
              <p:cNvPr id="18010" name="Object 18010"/>
              <p:cNvSpPr txBox="1"/>
              <p:nvPr/>
            </p:nvSpPr>
            <p:spPr>
              <a:xfrm>
                <a:off x="2760960" y="3925642"/>
                <a:ext cx="17678400" cy="9906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800" i="0" b="0" spc="-156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THANK YOU VERY MUCH</a:t>
                </a:r>
                <a:endParaRPr lang="zh-CN" altLang="en-US"/>
              </a:p>
            </p:txBody>
          </p:sp>
          <p:pic>
            <p:nvPicPr>
              <p:cNvPr id="18011" name="image 18011"/>
              <p:cNvPicPr>
                <a:picLocks noChangeAspect="1"/>
              </p:cNvPicPr>
              <p:nvPr/>
            </p:nvPicPr>
            <p:blipFill>
              <a:blip r:embed="rId18011">
                </a:blip>
              <a:srcRect/>
              <a:stretch>
                <a:fillRect/>
              </a:stretch>
            </p:blipFill>
            <p:spPr>
              <a:xfrm rot="0" flipV="0" flipH="0">
                <a:off x="16980074" y="3989142"/>
                <a:ext cx="4572000" cy="1016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74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6521450" y="2203449"/>
            <a:ext cx="11341100" cy="1270000"/>
            <a:chOff x="6521450" y="2203449"/>
            <a:chExt cx="11341100" cy="1270000"/>
          </a:xfrm>
        </p:grpSpPr>
        <p:sp>
          <p:nvSpPr>
            <p:cNvPr id="202" name="Object 202"/>
            <p:cNvSpPr txBox="1"/>
            <p:nvPr/>
          </p:nvSpPr>
          <p:spPr>
            <a:xfrm>
              <a:off x="6521450" y="2127249"/>
              <a:ext cx="11341100" cy="1269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10000" i="0" b="0" spc="200" dirty="0" smtClean="0" lang="zh-CN">
                  <a:solidFill>
                    <a:srgbClr val="F2CD5B"/>
                  </a:solidFill>
                  <a:latin typeface="OPPOSans-H"/>
                  <a:ea typeface="OPPOSans-H"/>
                </a:rPr>
                <a:t>CONTENTS</a:t>
              </a:r>
              <a:endParaRPr lang="zh-CN" altLang="en-US"/>
            </a:p>
          </p:txBody>
        </p:sp>
        <p:grpSp>
          <p:nvGrpSpPr>
            <p:cNvPr id="203" name="组合 203"/>
            <p:cNvGrpSpPr/>
            <p:nvPr/>
          </p:nvGrpSpPr>
          <p:grpSpPr>
            <a:xfrm>
              <a:off x="6521450" y="2298699"/>
              <a:ext cx="1066800" cy="1079499"/>
              <a:chOff x="6521450" y="2298699"/>
              <a:chExt cx="1066800" cy="1079499"/>
            </a:xfrm>
          </p:grpSpPr>
          <p:pic>
            <p:nvPicPr>
              <p:cNvPr id="204" name="image 204"/>
              <p:cNvPicPr>
                <a:picLocks noChangeAspect="1"/>
              </p:cNvPicPr>
              <p:nvPr/>
            </p:nvPicPr>
            <p:blipFill>
              <a:blip r:embed="rId204">
                </a:blip>
              <a:srcRect/>
              <a:stretch>
                <a:fillRect/>
              </a:stretch>
            </p:blipFill>
            <p:spPr>
              <a:xfrm rot="0" flipV="0" flipH="0">
                <a:off x="6521450" y="2298699"/>
                <a:ext cx="533398" cy="533404"/>
              </a:xfrm>
              <a:prstGeom prst="rect">
                <a:avLst/>
              </a:prstGeom>
            </p:spPr>
          </p:pic>
          <p:pic>
            <p:nvPicPr>
              <p:cNvPr id="205" name="image 205"/>
              <p:cNvPicPr>
                <a:picLocks noChangeAspect="1"/>
              </p:cNvPicPr>
              <p:nvPr/>
            </p:nvPicPr>
            <p:blipFill>
              <a:blip r:embed="rId205">
                </a:blip>
              <a:srcRect/>
              <a:stretch>
                <a:fillRect/>
              </a:stretch>
            </p:blipFill>
            <p:spPr>
              <a:xfrm rot="0" flipV="0" flipH="0">
                <a:off x="7054849" y="2844803"/>
                <a:ext cx="533401" cy="533395"/>
              </a:xfrm>
              <a:prstGeom prst="rect">
                <a:avLst/>
              </a:prstGeom>
            </p:spPr>
          </p:pic>
        </p:grpSp>
        <p:grpSp>
          <p:nvGrpSpPr>
            <p:cNvPr id="206" name="组合 206"/>
            <p:cNvGrpSpPr/>
            <p:nvPr/>
          </p:nvGrpSpPr>
          <p:grpSpPr>
            <a:xfrm>
              <a:off x="16795749" y="2298699"/>
              <a:ext cx="1066800" cy="1079499"/>
              <a:chOff x="16795749" y="2298699"/>
              <a:chExt cx="1066800" cy="1079499"/>
            </a:xfrm>
          </p:grpSpPr>
          <p:pic>
            <p:nvPicPr>
              <p:cNvPr id="207" name="image 207"/>
              <p:cNvPicPr>
                <a:picLocks noChangeAspect="1"/>
              </p:cNvPicPr>
              <p:nvPr/>
            </p:nvPicPr>
            <p:blipFill>
              <a:blip r:embed="rId207">
                </a:blip>
              <a:srcRect/>
              <a:stretch>
                <a:fillRect/>
              </a:stretch>
            </p:blipFill>
            <p:spPr>
              <a:xfrm rot="0" flipV="0" flipH="0">
                <a:off x="17329151" y="2298699"/>
                <a:ext cx="533398" cy="533404"/>
              </a:xfrm>
              <a:prstGeom prst="rect">
                <a:avLst/>
              </a:prstGeom>
            </p:spPr>
          </p:pic>
          <p:pic>
            <p:nvPicPr>
              <p:cNvPr id="208" name="image 208"/>
              <p:cNvPicPr>
                <a:picLocks noChangeAspect="1"/>
              </p:cNvPicPr>
              <p:nvPr/>
            </p:nvPicPr>
            <p:blipFill>
              <a:blip r:embed="rId208">
                </a:blip>
              <a:srcRect/>
              <a:stretch>
                <a:fillRect/>
              </a:stretch>
            </p:blipFill>
            <p:spPr>
              <a:xfrm rot="0" flipV="0" flipH="0">
                <a:off x="16795749" y="2844803"/>
                <a:ext cx="533401" cy="533395"/>
              </a:xfrm>
              <a:prstGeom prst="rect">
                <a:avLst/>
              </a:prstGeom>
            </p:spPr>
          </p:pic>
        </p:grpSp>
      </p:grpSp>
      <p:grpSp>
        <p:nvGrpSpPr>
          <p:cNvPr id="209" name="组合 209"/>
          <p:cNvGrpSpPr/>
          <p:nvPr/>
        </p:nvGrpSpPr>
        <p:grpSpPr>
          <a:xfrm>
            <a:off x="0" y="5461001"/>
            <a:ext cx="6096000" cy="6350001"/>
            <a:chOff x="0" y="5461001"/>
            <a:chExt cx="6096000" cy="6350001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0" y="5461001"/>
              <a:ext cx="6096000" cy="6350001"/>
            </a:xfrm>
            <a:prstGeom prst="rect">
              <a:avLst/>
            </a:prstGeom>
          </p:spPr>
        </p:pic>
        <p:sp>
          <p:nvSpPr>
            <p:cNvPr id="2011" name="Object 2011"/>
            <p:cNvSpPr txBox="1"/>
            <p:nvPr/>
          </p:nvSpPr>
          <p:spPr>
            <a:xfrm>
              <a:off x="607416" y="8748073"/>
              <a:ext cx="4881166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2746A1"/>
                  </a:solidFill>
                  <a:latin typeface="OPPOSans-H"/>
                  <a:ea typeface="OPPOSans-H"/>
                </a:rPr>
                <a:t>企业与品牌</a:t>
              </a:r>
              <a:endParaRPr lang="zh-CN" altLang="en-US"/>
            </a:p>
          </p:txBody>
        </p:sp>
        <p:sp>
          <p:nvSpPr>
            <p:cNvPr id="2012" name="Object 2012"/>
            <p:cNvSpPr txBox="1"/>
            <p:nvPr/>
          </p:nvSpPr>
          <p:spPr>
            <a:xfrm>
              <a:off x="553141" y="9540553"/>
              <a:ext cx="4989717" cy="38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9166"/>
                </a:lnSpc>
              </a:pPr>
              <a:r>
                <a:rPr sz="2800" i="0" b="0" dirty="0" smtClean="0" lang="zh-CN">
                  <a:solidFill>
                    <a:srgbClr val="2746A1"/>
                  </a:solidFill>
                  <a:latin typeface="OPPOSans-R"/>
                  <a:ea typeface="OPPOSans-R"/>
                </a:rPr>
                <a:t>Enterprise and Brand</a:t>
              </a:r>
              <a:endParaRPr lang="zh-CN" altLang="en-US"/>
            </a:p>
          </p:txBody>
        </p:sp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/>
            <a:stretch>
              <a:fillRect/>
            </a:stretch>
          </p:blipFill>
          <p:spPr>
            <a:xfrm rot="0" flipV="0" flipH="0">
              <a:off x="2438400" y="7264402"/>
              <a:ext cx="1219198" cy="1219199"/>
            </a:xfrm>
            <a:prstGeom prst="rect">
              <a:avLst/>
            </a:prstGeom>
          </p:spPr>
        </p:pic>
      </p:grpSp>
      <p:grpSp>
        <p:nvGrpSpPr>
          <p:cNvPr id="2014" name="组合 2014"/>
          <p:cNvGrpSpPr/>
          <p:nvPr/>
        </p:nvGrpSpPr>
        <p:grpSpPr>
          <a:xfrm>
            <a:off x="6096000" y="5461001"/>
            <a:ext cx="6096000" cy="6350001"/>
            <a:chOff x="6096000" y="5461001"/>
            <a:chExt cx="6096000" cy="6350001"/>
          </a:xfrm>
        </p:grpSpPr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  </a:blip>
            <a:srcRect/>
            <a:stretch>
              <a:fillRect/>
            </a:stretch>
          </p:blipFill>
          <p:spPr>
            <a:xfrm rot="0" flipV="0" flipH="0">
              <a:off x="6096000" y="5461001"/>
              <a:ext cx="6096000" cy="6350001"/>
            </a:xfrm>
            <a:prstGeom prst="rect">
              <a:avLst/>
            </a:prstGeom>
          </p:spPr>
        </p:pic>
        <p:sp>
          <p:nvSpPr>
            <p:cNvPr id="2016" name="Object 2016"/>
            <p:cNvSpPr txBox="1"/>
            <p:nvPr/>
          </p:nvSpPr>
          <p:spPr>
            <a:xfrm>
              <a:off x="6641164" y="8725530"/>
              <a:ext cx="5005672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团队与产品</a:t>
              </a:r>
              <a:endParaRPr lang="zh-CN" altLang="en-US"/>
            </a:p>
          </p:txBody>
        </p:sp>
        <p:sp>
          <p:nvSpPr>
            <p:cNvPr id="2017" name="Object 2017"/>
            <p:cNvSpPr txBox="1"/>
            <p:nvPr/>
          </p:nvSpPr>
          <p:spPr>
            <a:xfrm>
              <a:off x="6747393" y="9506900"/>
              <a:ext cx="4793212" cy="38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9166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Team and product</a:t>
              </a:r>
              <a:endParaRPr lang="zh-CN" altLang="en-US"/>
            </a:p>
          </p:txBody>
        </p:sp>
        <p:pic>
          <p:nvPicPr>
            <p:cNvPr id="2018" name="image 2018"/>
            <p:cNvPicPr>
              <a:picLocks noChangeAspect="1"/>
            </p:cNvPicPr>
            <p:nvPr/>
          </p:nvPicPr>
          <p:blipFill>
            <a:blip r:embed="rId2018">
                </a:blip>
            <a:srcRect/>
            <a:stretch>
              <a:fillRect/>
            </a:stretch>
          </p:blipFill>
          <p:spPr>
            <a:xfrm rot="0" flipV="0" flipH="0">
              <a:off x="8537921" y="7340598"/>
              <a:ext cx="1212157" cy="1143004"/>
            </a:xfrm>
            <a:prstGeom prst="rect">
              <a:avLst/>
            </a:prstGeom>
          </p:spPr>
        </p:pic>
      </p:grpSp>
      <p:grpSp>
        <p:nvGrpSpPr>
          <p:cNvPr id="2019" name="组合 2019"/>
          <p:cNvGrpSpPr/>
          <p:nvPr/>
        </p:nvGrpSpPr>
        <p:grpSpPr>
          <a:xfrm>
            <a:off x="12192000" y="5461001"/>
            <a:ext cx="6096000" cy="6350001"/>
            <a:chOff x="12192000" y="5461001"/>
            <a:chExt cx="6096000" cy="6350001"/>
          </a:xfrm>
        </p:grpSpPr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2020">
                </a:blip>
            <a:srcRect/>
            <a:stretch>
              <a:fillRect/>
            </a:stretch>
          </p:blipFill>
          <p:spPr>
            <a:xfrm rot="0" flipV="0" flipH="0">
              <a:off x="12192000" y="5461001"/>
              <a:ext cx="6096000" cy="6350001"/>
            </a:xfrm>
            <a:prstGeom prst="rect">
              <a:avLst/>
            </a:prstGeom>
          </p:spPr>
        </p:pic>
        <p:sp>
          <p:nvSpPr>
            <p:cNvPr id="2021" name="Object 2021"/>
            <p:cNvSpPr txBox="1"/>
            <p:nvPr/>
          </p:nvSpPr>
          <p:spPr>
            <a:xfrm>
              <a:off x="12539364" y="8763630"/>
              <a:ext cx="5401271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2746A1"/>
                  </a:solidFill>
                  <a:latin typeface="OPPOSans-H"/>
                  <a:ea typeface="OPPOSans-H"/>
                </a:rPr>
                <a:t>运营推广计划</a:t>
              </a:r>
              <a:endParaRPr lang="zh-CN" altLang="en-US"/>
            </a:p>
          </p:txBody>
        </p:sp>
        <p:sp>
          <p:nvSpPr>
            <p:cNvPr id="2022" name="Object 2022"/>
            <p:cNvSpPr txBox="1"/>
            <p:nvPr/>
          </p:nvSpPr>
          <p:spPr>
            <a:xfrm>
              <a:off x="12414250" y="9545000"/>
              <a:ext cx="5651500" cy="38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9166"/>
                </a:lnSpc>
              </a:pPr>
              <a:r>
                <a:rPr sz="2800" i="0" b="0" dirty="0" smtClean="0" lang="zh-CN">
                  <a:solidFill>
                    <a:srgbClr val="2746A1"/>
                  </a:solidFill>
                  <a:latin typeface="OPPOSans-R"/>
                  <a:ea typeface="OPPOSans-R"/>
                </a:rPr>
                <a:t>Operation promotion Plan</a:t>
              </a:r>
              <a:endParaRPr lang="zh-CN" altLang="en-US"/>
            </a:p>
          </p:txBody>
        </p:sp>
        <p:pic>
          <p:nvPicPr>
            <p:cNvPr id="2023" name="image 2023"/>
            <p:cNvPicPr>
              <a:picLocks noChangeAspect="1"/>
            </p:cNvPicPr>
            <p:nvPr/>
          </p:nvPicPr>
          <p:blipFill>
            <a:blip r:embed="rId2023">
                </a:blip>
            <a:srcRect/>
            <a:stretch>
              <a:fillRect/>
            </a:stretch>
          </p:blipFill>
          <p:spPr>
            <a:xfrm rot="0" flipV="0" flipH="0">
              <a:off x="14630401" y="7264402"/>
              <a:ext cx="1219198" cy="1219199"/>
            </a:xfrm>
            <a:prstGeom prst="rect">
              <a:avLst/>
            </a:prstGeom>
          </p:spPr>
        </p:pic>
      </p:grpSp>
      <p:grpSp>
        <p:nvGrpSpPr>
          <p:cNvPr id="2024" name="组合 2024"/>
          <p:cNvGrpSpPr/>
          <p:nvPr/>
        </p:nvGrpSpPr>
        <p:grpSpPr>
          <a:xfrm>
            <a:off x="18288000" y="5461001"/>
            <a:ext cx="6096000" cy="6350001"/>
            <a:chOff x="18288000" y="5461001"/>
            <a:chExt cx="6096000" cy="6350001"/>
          </a:xfrm>
        </p:grpSpPr>
        <p:pic>
          <p:nvPicPr>
            <p:cNvPr id="2025" name="image 2025"/>
            <p:cNvPicPr>
              <a:picLocks noChangeAspect="1"/>
            </p:cNvPicPr>
            <p:nvPr/>
          </p:nvPicPr>
          <p:blipFill>
            <a:blip r:embed="rId2025">
                </a:blip>
            <a:srcRect/>
            <a:stretch>
              <a:fillRect/>
            </a:stretch>
          </p:blipFill>
          <p:spPr>
            <a:xfrm rot="0" flipV="0" flipH="0">
              <a:off x="18288000" y="5461001"/>
              <a:ext cx="6096000" cy="6350001"/>
            </a:xfrm>
            <a:prstGeom prst="rect">
              <a:avLst/>
            </a:prstGeom>
          </p:spPr>
        </p:pic>
        <p:sp>
          <p:nvSpPr>
            <p:cNvPr id="2026" name="Object 2026"/>
            <p:cNvSpPr txBox="1"/>
            <p:nvPr/>
          </p:nvSpPr>
          <p:spPr>
            <a:xfrm>
              <a:off x="18643968" y="8712652"/>
              <a:ext cx="5384063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服务体系保障</a:t>
              </a:r>
              <a:endParaRPr lang="zh-CN" altLang="en-US"/>
            </a:p>
          </p:txBody>
        </p:sp>
        <p:sp>
          <p:nvSpPr>
            <p:cNvPr id="2027" name="Object 2027"/>
            <p:cNvSpPr txBox="1"/>
            <p:nvPr/>
          </p:nvSpPr>
          <p:spPr>
            <a:xfrm>
              <a:off x="18472150" y="9511742"/>
              <a:ext cx="5727700" cy="38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9166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Service system guarantee</a:t>
              </a:r>
              <a:endParaRPr lang="zh-CN" altLang="en-US"/>
            </a:p>
          </p:txBody>
        </p:sp>
        <p:pic>
          <p:nvPicPr>
            <p:cNvPr id="2028" name="image 2028"/>
            <p:cNvPicPr>
              <a:picLocks noChangeAspect="1"/>
            </p:cNvPicPr>
            <p:nvPr/>
          </p:nvPicPr>
          <p:blipFill>
            <a:blip r:embed="rId2028">
                </a:blip>
            <a:srcRect/>
            <a:stretch>
              <a:fillRect/>
            </a:stretch>
          </p:blipFill>
          <p:spPr>
            <a:xfrm rot="0" flipV="0" flipH="0">
              <a:off x="20726401" y="7264402"/>
              <a:ext cx="1219198" cy="1219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11442700" y="871977"/>
            <a:ext cx="13093700" cy="11430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90000" i="0" b="0" dirty="0" smtClean="0" lang="zh-CN">
                <a:solidFill>
                  <a:srgbClr val="2746A1"/>
                </a:solidFill>
                <a:latin typeface="Anton-Regular"/>
                <a:ea typeface="Anton-Regular"/>
              </a:rPr>
              <a:t>01</a:t>
            </a:r>
            <a:endParaRPr lang="zh-CN" altLang="en-US"/>
          </a:p>
        </p:txBody>
      </p:sp>
      <p:grpSp>
        <p:nvGrpSpPr>
          <p:cNvPr id="302" name="组合 302"/>
          <p:cNvGrpSpPr/>
          <p:nvPr/>
        </p:nvGrpSpPr>
        <p:grpSpPr>
          <a:xfrm>
            <a:off x="876300" y="2239727"/>
            <a:ext cx="13487400" cy="10041172"/>
            <a:chOff x="876300" y="2239727"/>
            <a:chExt cx="13487400" cy="10041172"/>
          </a:xfrm>
        </p:grpSpPr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  </a:blip>
            <a:srcRect/>
            <a:stretch>
              <a:fillRect/>
            </a:stretch>
          </p:blipFill>
          <p:spPr>
            <a:xfrm rot="0" flipV="0" flipH="0">
              <a:off x="1168400" y="8851898"/>
              <a:ext cx="3416300" cy="3416304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1655524" y="2239727"/>
              <a:ext cx="2048350" cy="2048346"/>
            </a:xfrm>
            <a:prstGeom prst="rect">
              <a:avLst/>
            </a:prstGeom>
          </p:spPr>
        </p:pic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305">
                </a:blip>
            <a:srcRect/>
            <a:stretch>
              <a:fillRect/>
            </a:stretch>
          </p:blipFill>
          <p:spPr>
            <a:xfrm rot="0" flipV="0" flipH="0">
              <a:off x="876300" y="3314700"/>
              <a:ext cx="13487400" cy="8966200"/>
            </a:xfrm>
            <a:prstGeom prst="rect">
              <a:avLst/>
            </a:prstGeom>
          </p:spPr>
        </p:pic>
        <p:pic>
          <p:nvPicPr>
            <p:cNvPr id="306" name="image 306"/>
            <p:cNvPicPr>
              <a:picLocks noChangeAspect="1"/>
            </p:cNvPicPr>
            <p:nvPr/>
          </p:nvPicPr>
          <p:blipFill>
            <a:blip r:embed="rId306">
                </a:blip>
            <a:srcRect/>
            <a:stretch>
              <a:fillRect/>
            </a:stretch>
          </p:blipFill>
          <p:spPr>
            <a:xfrm rot="0" flipV="0" flipH="0">
              <a:off x="3035300" y="4114800"/>
              <a:ext cx="9144000" cy="5664200"/>
            </a:xfrm>
            <a:prstGeom prst="rect">
              <a:avLst/>
            </a:prstGeom>
          </p:spPr>
        </p:pic>
      </p:grpSp>
      <p:grpSp>
        <p:nvGrpSpPr>
          <p:cNvPr id="307" name="组合 307"/>
          <p:cNvGrpSpPr/>
          <p:nvPr/>
        </p:nvGrpSpPr>
        <p:grpSpPr>
          <a:xfrm>
            <a:off x="9461499" y="4521202"/>
            <a:ext cx="14960600" cy="5029199"/>
            <a:chOff x="9461499" y="4521202"/>
            <a:chExt cx="14960600" cy="5029199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9461499" y="4521202"/>
              <a:ext cx="14960600" cy="5029199"/>
            </a:xfrm>
            <a:prstGeom prst="rect">
              <a:avLst/>
            </a:prstGeom>
          </p:spPr>
        </p:pic>
        <p:grpSp>
          <p:nvGrpSpPr>
            <p:cNvPr id="309" name="组合 309"/>
            <p:cNvGrpSpPr/>
            <p:nvPr/>
          </p:nvGrpSpPr>
          <p:grpSpPr>
            <a:xfrm>
              <a:off x="10383518" y="5944582"/>
              <a:ext cx="11115001" cy="2384114"/>
              <a:chOff x="10383518" y="5944582"/>
              <a:chExt cx="11115001" cy="2384114"/>
            </a:xfrm>
          </p:grpSpPr>
          <p:grpSp>
            <p:nvGrpSpPr>
              <p:cNvPr id="3010" name="组合 3010"/>
              <p:cNvGrpSpPr/>
              <p:nvPr/>
            </p:nvGrpSpPr>
            <p:grpSpPr>
              <a:xfrm>
                <a:off x="10383518" y="6026153"/>
                <a:ext cx="1280161" cy="1295395"/>
                <a:chOff x="10383518" y="6026153"/>
                <a:chExt cx="1280161" cy="1295395"/>
              </a:xfrm>
            </p:grpSpPr>
            <p:pic>
              <p:nvPicPr>
                <p:cNvPr id="3011" name="image 3011"/>
                <p:cNvPicPr>
                  <a:picLocks noChangeAspect="1"/>
                </p:cNvPicPr>
                <p:nvPr/>
              </p:nvPicPr>
              <p:blipFill>
                <a:blip r:embed="rId3011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1023599" y="6026153"/>
                  <a:ext cx="640080" cy="640072"/>
                </a:xfrm>
                <a:prstGeom prst="rect">
                  <a:avLst/>
                </a:prstGeom>
              </p:spPr>
            </p:pic>
            <p:pic>
              <p:nvPicPr>
                <p:cNvPr id="3012" name="image 3012"/>
                <p:cNvPicPr>
                  <a:picLocks noChangeAspect="1"/>
                </p:cNvPicPr>
                <p:nvPr/>
              </p:nvPicPr>
              <p:blipFill>
                <a:blip r:embed="rId3012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0383518" y="6681467"/>
                  <a:ext cx="640080" cy="640081"/>
                </a:xfrm>
                <a:prstGeom prst="rect">
                  <a:avLst/>
                </a:prstGeom>
              </p:spPr>
            </p:pic>
          </p:grpSp>
          <p:grpSp>
            <p:nvGrpSpPr>
              <p:cNvPr id="3013" name="组合 3013"/>
              <p:cNvGrpSpPr/>
              <p:nvPr/>
            </p:nvGrpSpPr>
            <p:grpSpPr>
              <a:xfrm>
                <a:off x="11846520" y="5944582"/>
                <a:ext cx="9652000" cy="2384114"/>
                <a:chOff x="11846520" y="5944582"/>
                <a:chExt cx="9652000" cy="2384114"/>
              </a:xfrm>
            </p:grpSpPr>
            <p:sp>
              <p:nvSpPr>
                <p:cNvPr id="3014" name="Object 3014"/>
                <p:cNvSpPr txBox="1"/>
                <p:nvPr/>
              </p:nvSpPr>
              <p:spPr>
                <a:xfrm>
                  <a:off x="11744920" y="7731797"/>
                  <a:ext cx="8559800" cy="5207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sz="3400" i="0" b="0" dirty="0" smtClean="0" lang="zh-CN">
                      <a:solidFill>
                        <a:srgbClr val="2746A2"/>
                      </a:solidFill>
                      <a:latin typeface="OPPOSans-R"/>
                      <a:ea typeface="OPPOSans-R"/>
                    </a:rPr>
                    <a:t>品牌简介/品牌理念</a:t>
                  </a:r>
                  <a:endParaRPr lang="zh-CN" altLang="en-US"/>
                </a:p>
              </p:txBody>
            </p:sp>
            <p:sp>
              <p:nvSpPr>
                <p:cNvPr id="3015" name="Object 3015"/>
                <p:cNvSpPr txBox="1"/>
                <p:nvPr/>
              </p:nvSpPr>
              <p:spPr>
                <a:xfrm>
                  <a:off x="11744920" y="5868382"/>
                  <a:ext cx="9906000" cy="15240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83333"/>
                    </a:lnSpc>
                  </a:pPr>
                  <a:r>
                    <a:rPr sz="12000" i="0" b="0" dirty="0" smtClean="0" lang="zh-CN">
                      <a:solidFill>
                        <a:srgbClr val="2845A3"/>
                      </a:solidFill>
                      <a:latin typeface="OPPOSans-H"/>
                      <a:ea typeface="OPPOSans-H"/>
                    </a:rPr>
                    <a:t>活动背景</a:t>
                  </a:r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3495000" y="1"/>
            <a:ext cx="888999" cy="13715997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-5079" y="1430371"/>
            <a:ext cx="9892426" cy="1369777"/>
            <a:chOff x="-5079" y="1430371"/>
            <a:chExt cx="9892426" cy="1369777"/>
          </a:xfrm>
        </p:grpSpPr>
        <p:grpSp>
          <p:nvGrpSpPr>
            <p:cNvPr id="403" name="组合 403"/>
            <p:cNvGrpSpPr/>
            <p:nvPr/>
          </p:nvGrpSpPr>
          <p:grpSpPr>
            <a:xfrm>
              <a:off x="-5079" y="1479553"/>
              <a:ext cx="1280158" cy="1295395"/>
              <a:chOff x="-5079" y="1479553"/>
              <a:chExt cx="1280158" cy="1295395"/>
            </a:xfrm>
          </p:grpSpPr>
          <p:pic>
            <p:nvPicPr>
              <p:cNvPr id="404" name="image 404"/>
              <p:cNvPicPr>
                <a:picLocks noChangeAspect="1"/>
              </p:cNvPicPr>
              <p:nvPr/>
            </p:nvPicPr>
            <p:blipFill>
              <a:blip r:embed="rId404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3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405" name="image 405"/>
              <p:cNvPicPr>
                <a:picLocks noChangeAspect="1"/>
              </p:cNvPicPr>
              <p:nvPr/>
            </p:nvPicPr>
            <p:blipFill>
              <a:blip r:embed="rId405">
                </a:blip>
              <a:srcRect/>
              <a:stretch>
                <a:fillRect/>
              </a:stretch>
            </p:blipFill>
            <p:spPr>
              <a:xfrm rot="0" flipV="0" flipH="0">
                <a:off x="-5079" y="2134867"/>
                <a:ext cx="640077" cy="640081"/>
              </a:xfrm>
              <a:prstGeom prst="rect">
                <a:avLst/>
              </a:prstGeom>
            </p:spPr>
          </p:pic>
        </p:grpSp>
        <p:grpSp>
          <p:nvGrpSpPr>
            <p:cNvPr id="406" name="组合 406"/>
            <p:cNvGrpSpPr/>
            <p:nvPr/>
          </p:nvGrpSpPr>
          <p:grpSpPr>
            <a:xfrm>
              <a:off x="1581546" y="1430371"/>
              <a:ext cx="8305800" cy="1369777"/>
              <a:chOff x="1581546" y="1430371"/>
              <a:chExt cx="8305800" cy="1369777"/>
            </a:xfrm>
          </p:grpSpPr>
          <p:sp>
            <p:nvSpPr>
              <p:cNvPr id="407" name="Object 407"/>
              <p:cNvSpPr txBox="1"/>
              <p:nvPr/>
            </p:nvSpPr>
            <p:spPr>
              <a:xfrm>
                <a:off x="1479946" y="2342949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Brand introduction</a:t>
                </a:r>
                <a:endParaRPr lang="zh-CN" altLang="en-US"/>
              </a:p>
            </p:txBody>
          </p:sp>
          <p:sp>
            <p:nvSpPr>
              <p:cNvPr id="408" name="Object 408"/>
              <p:cNvSpPr txBox="1"/>
              <p:nvPr/>
            </p:nvSpPr>
            <p:spPr>
              <a:xfrm>
                <a:off x="1479946" y="1354171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品牌简介</a:t>
                </a:r>
                <a:endParaRPr lang="zh-CN" altLang="en-US"/>
              </a:p>
            </p:txBody>
          </p:sp>
        </p:grpSp>
      </p:grpSp>
      <p:grpSp>
        <p:nvGrpSpPr>
          <p:cNvPr id="409" name="组合 409"/>
          <p:cNvGrpSpPr/>
          <p:nvPr/>
        </p:nvGrpSpPr>
        <p:grpSpPr>
          <a:xfrm>
            <a:off x="10361810" y="5549221"/>
            <a:ext cx="11137900" cy="5652237"/>
            <a:chOff x="10361810" y="5549221"/>
            <a:chExt cx="11137900" cy="5652237"/>
          </a:xfrm>
        </p:grpSpPr>
        <p:sp>
          <p:nvSpPr>
            <p:cNvPr id="4010" name="Object 4010"/>
            <p:cNvSpPr txBox="1"/>
            <p:nvPr/>
          </p:nvSpPr>
          <p:spPr>
            <a:xfrm>
              <a:off x="10260210" y="7569259"/>
              <a:ext cx="11391900" cy="355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30000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稿定服饰品牌创立于2016年，致力于提供女士，男士和儿童休闲日常生活服饰品牌。作为一家全球性企业，稿定服饰通过线上和线下广阔的零售网络与消费者保持紧密联系。满足来自全球世界各地不同的人群，文化和时代对于日常生活，休闲简约需求，深受消费者喜爱。</a:t>
              </a:r>
              <a:endParaRPr lang="zh-CN" altLang="en-US"/>
            </a:p>
          </p:txBody>
        </p:sp>
        <p:sp>
          <p:nvSpPr>
            <p:cNvPr id="4011" name="Object 4011"/>
            <p:cNvSpPr txBox="1"/>
            <p:nvPr/>
          </p:nvSpPr>
          <p:spPr>
            <a:xfrm>
              <a:off x="10260210" y="5473021"/>
              <a:ext cx="10934700" cy="165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91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GAODING SET BRAND</a:t>
              </a:r>
              <a:endParaRPr lang="zh-CN" altLang="en-US" sz="4600"/>
            </a:p>
            <a:p>
              <a:pPr algn="l">
                <a:lnSpc>
                  <a:spcPct val="1191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稿定品牌</a:t>
              </a:r>
              <a:endParaRPr lang="zh-CN" altLang="en-US"/>
            </a:p>
          </p:txBody>
        </p:sp>
      </p:grpSp>
      <p:grpSp>
        <p:nvGrpSpPr>
          <p:cNvPr id="4012" name="组合 4012"/>
          <p:cNvGrpSpPr/>
          <p:nvPr/>
        </p:nvGrpSpPr>
        <p:grpSpPr>
          <a:xfrm>
            <a:off x="-12700" y="3797300"/>
            <a:ext cx="7645400" cy="9931400"/>
            <a:chOff x="-12700" y="3797300"/>
            <a:chExt cx="7645400" cy="9931400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-12700" y="3797300"/>
              <a:ext cx="7645400" cy="99314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977900" y="3810000"/>
              <a:ext cx="1523998" cy="3378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-5079" y="1432157"/>
            <a:ext cx="12836445" cy="1367991"/>
            <a:chOff x="-5079" y="1432157"/>
            <a:chExt cx="12836445" cy="1367991"/>
          </a:xfrm>
        </p:grpSpPr>
        <p:grpSp>
          <p:nvGrpSpPr>
            <p:cNvPr id="502" name="组合 502"/>
            <p:cNvGrpSpPr/>
            <p:nvPr/>
          </p:nvGrpSpPr>
          <p:grpSpPr>
            <a:xfrm>
              <a:off x="-5079" y="1479553"/>
              <a:ext cx="1280158" cy="1295395"/>
              <a:chOff x="-5079" y="1479553"/>
              <a:chExt cx="1280158" cy="1295395"/>
            </a:xfrm>
          </p:grpSpPr>
          <p:pic>
            <p:nvPicPr>
              <p:cNvPr id="503" name="image 503"/>
              <p:cNvPicPr>
                <a:picLocks noChangeAspect="1"/>
              </p:cNvPicPr>
              <p:nvPr/>
            </p:nvPicPr>
            <p:blipFill>
              <a:blip r:embed="rId503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3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504" name="image 504"/>
              <p:cNvPicPr>
                <a:picLocks noChangeAspect="1"/>
              </p:cNvPicPr>
              <p:nvPr/>
            </p:nvPicPr>
            <p:blipFill>
              <a:blip r:embed="rId504">
                </a:blip>
              <a:srcRect/>
              <a:stretch>
                <a:fillRect/>
              </a:stretch>
            </p:blipFill>
            <p:spPr>
              <a:xfrm rot="0" flipV="0" flipH="0">
                <a:off x="-5079" y="2134867"/>
                <a:ext cx="640077" cy="640081"/>
              </a:xfrm>
              <a:prstGeom prst="rect">
                <a:avLst/>
              </a:prstGeom>
            </p:spPr>
          </p:pic>
        </p:grpSp>
        <p:grpSp>
          <p:nvGrpSpPr>
            <p:cNvPr id="505" name="组合 505"/>
            <p:cNvGrpSpPr/>
            <p:nvPr/>
          </p:nvGrpSpPr>
          <p:grpSpPr>
            <a:xfrm>
              <a:off x="1579165" y="1432157"/>
              <a:ext cx="11252200" cy="1367991"/>
              <a:chOff x="1579165" y="1432157"/>
              <a:chExt cx="11252200" cy="1367991"/>
            </a:xfrm>
          </p:grpSpPr>
          <p:sp>
            <p:nvSpPr>
              <p:cNvPr id="506" name="Object 506"/>
              <p:cNvSpPr txBox="1"/>
              <p:nvPr/>
            </p:nvSpPr>
            <p:spPr>
              <a:xfrm>
                <a:off x="1502370" y="2342949"/>
                <a:ext cx="9080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Cultural idea &amp; Product route</a:t>
                </a:r>
                <a:endParaRPr lang="zh-CN" altLang="en-US"/>
              </a:p>
            </p:txBody>
          </p:sp>
          <p:sp>
            <p:nvSpPr>
              <p:cNvPr id="507" name="Object 507"/>
              <p:cNvSpPr txBox="1"/>
              <p:nvPr/>
            </p:nvSpPr>
            <p:spPr>
              <a:xfrm>
                <a:off x="1477565" y="1355957"/>
                <a:ext cx="115062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文化理念&amp;产品路线</a:t>
                </a:r>
                <a:endParaRPr lang="zh-CN" altLang="en-US"/>
              </a:p>
            </p:txBody>
          </p:sp>
        </p:grpSp>
      </p:grpSp>
      <p:grpSp>
        <p:nvGrpSpPr>
          <p:cNvPr id="508" name="组合 508"/>
          <p:cNvGrpSpPr/>
          <p:nvPr/>
        </p:nvGrpSpPr>
        <p:grpSpPr>
          <a:xfrm>
            <a:off x="1752600" y="4457698"/>
            <a:ext cx="8707833" cy="663414"/>
            <a:chOff x="1752600" y="4457698"/>
            <a:chExt cx="8707833" cy="663414"/>
          </a:xfrm>
        </p:grpSpPr>
        <p:sp>
          <p:nvSpPr>
            <p:cNvPr id="509" name="Object 509"/>
            <p:cNvSpPr txBox="1"/>
            <p:nvPr/>
          </p:nvSpPr>
          <p:spPr>
            <a:xfrm>
              <a:off x="2068909" y="4409912"/>
              <a:ext cx="4140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企业愿景:</a:t>
              </a:r>
              <a:endParaRPr lang="zh-CN" altLang="en-US"/>
            </a:p>
          </p:txBody>
        </p:sp>
        <p:sp>
          <p:nvSpPr>
            <p:cNvPr id="5010" name="Object 5010"/>
            <p:cNvSpPr txBox="1"/>
            <p:nvPr/>
          </p:nvSpPr>
          <p:spPr>
            <a:xfrm>
              <a:off x="4720034" y="4402173"/>
              <a:ext cx="58928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创建行业领先品牌</a:t>
              </a:r>
              <a:endParaRPr lang="zh-CN" altLang="en-US"/>
            </a:p>
          </p:txBody>
        </p:sp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1752600" y="4457698"/>
              <a:ext cx="139698" cy="634998"/>
            </a:xfrm>
            <a:prstGeom prst="rect">
              <a:avLst/>
            </a:prstGeom>
          </p:spPr>
        </p:pic>
      </p:grpSp>
      <p:grpSp>
        <p:nvGrpSpPr>
          <p:cNvPr id="5012" name="组合 5012"/>
          <p:cNvGrpSpPr/>
          <p:nvPr/>
        </p:nvGrpSpPr>
        <p:grpSpPr>
          <a:xfrm>
            <a:off x="1752600" y="5854696"/>
            <a:ext cx="8712596" cy="703698"/>
            <a:chOff x="1752600" y="5854696"/>
            <a:chExt cx="8712596" cy="703698"/>
          </a:xfrm>
        </p:grpSpPr>
        <p:sp>
          <p:nvSpPr>
            <p:cNvPr id="5013" name="Object 5013"/>
            <p:cNvSpPr txBox="1"/>
            <p:nvPr/>
          </p:nvSpPr>
          <p:spPr>
            <a:xfrm>
              <a:off x="2062559" y="5806714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Slogan:</a:t>
              </a:r>
              <a:endParaRPr lang="zh-CN" altLang="en-US"/>
            </a:p>
          </p:txBody>
        </p:sp>
        <p:sp>
          <p:nvSpPr>
            <p:cNvPr id="5014" name="Object 5014"/>
            <p:cNvSpPr txBox="1"/>
            <p:nvPr/>
          </p:nvSpPr>
          <p:spPr>
            <a:xfrm>
              <a:off x="4724796" y="5847195"/>
              <a:ext cx="58928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追求舒适生活</a:t>
              </a:r>
              <a:endParaRPr lang="zh-CN" altLang="en-US"/>
            </a:p>
          </p:txBody>
        </p:sp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5015">
                </a:blip>
            <a:srcRect/>
            <a:stretch>
              <a:fillRect/>
            </a:stretch>
          </p:blipFill>
          <p:spPr>
            <a:xfrm rot="0" flipV="0" flipH="0">
              <a:off x="1752600" y="5854696"/>
              <a:ext cx="139698" cy="635007"/>
            </a:xfrm>
            <a:prstGeom prst="rect">
              <a:avLst/>
            </a:prstGeom>
          </p:spPr>
        </p:pic>
      </p:grpSp>
      <p:grpSp>
        <p:nvGrpSpPr>
          <p:cNvPr id="5016" name="组合 5016"/>
          <p:cNvGrpSpPr/>
          <p:nvPr/>
        </p:nvGrpSpPr>
        <p:grpSpPr>
          <a:xfrm>
            <a:off x="1752600" y="7124702"/>
            <a:ext cx="8711008" cy="664601"/>
            <a:chOff x="1752600" y="7124702"/>
            <a:chExt cx="8711008" cy="664601"/>
          </a:xfrm>
        </p:grpSpPr>
        <p:sp>
          <p:nvSpPr>
            <p:cNvPr id="5017" name="Object 5017"/>
            <p:cNvSpPr txBox="1"/>
            <p:nvPr/>
          </p:nvSpPr>
          <p:spPr>
            <a:xfrm>
              <a:off x="2063551" y="7076912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经营方针:</a:t>
              </a:r>
              <a:endParaRPr lang="zh-CN" altLang="en-US"/>
            </a:p>
          </p:txBody>
        </p:sp>
        <p:sp>
          <p:nvSpPr>
            <p:cNvPr id="5018" name="Object 5018"/>
            <p:cNvSpPr txBox="1"/>
            <p:nvPr/>
          </p:nvSpPr>
          <p:spPr>
            <a:xfrm>
              <a:off x="4723209" y="7078103"/>
              <a:ext cx="58928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技术精雕细刻</a:t>
              </a:r>
              <a:endParaRPr lang="zh-CN" altLang="en-US"/>
            </a:p>
          </p:txBody>
        </p:sp>
        <p:pic>
          <p:nvPicPr>
            <p:cNvPr id="5019" name="image 5019"/>
            <p:cNvPicPr>
              <a:picLocks noChangeAspect="1"/>
            </p:cNvPicPr>
            <p:nvPr/>
          </p:nvPicPr>
          <p:blipFill>
            <a:blip r:embed="rId5019">
                </a:blip>
            <a:srcRect/>
            <a:stretch>
              <a:fillRect/>
            </a:stretch>
          </p:blipFill>
          <p:spPr>
            <a:xfrm rot="0" flipV="0" flipH="0">
              <a:off x="1752600" y="7124702"/>
              <a:ext cx="139698" cy="634998"/>
            </a:xfrm>
            <a:prstGeom prst="rect">
              <a:avLst/>
            </a:prstGeom>
          </p:spPr>
        </p:pic>
      </p:grpSp>
      <p:grpSp>
        <p:nvGrpSpPr>
          <p:cNvPr id="5020" name="组合 5020"/>
          <p:cNvGrpSpPr/>
          <p:nvPr/>
        </p:nvGrpSpPr>
        <p:grpSpPr>
          <a:xfrm>
            <a:off x="1752600" y="8505861"/>
            <a:ext cx="8091487" cy="3048000"/>
            <a:chOff x="1752600" y="8505861"/>
            <a:chExt cx="8091487" cy="3048000"/>
          </a:xfrm>
        </p:grpSpPr>
        <p:sp>
          <p:nvSpPr>
            <p:cNvPr id="5021" name="Object 5021"/>
            <p:cNvSpPr txBox="1"/>
            <p:nvPr/>
          </p:nvSpPr>
          <p:spPr>
            <a:xfrm>
              <a:off x="2068909" y="8473912"/>
              <a:ext cx="4521200" cy="6349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产品风格：</a:t>
              </a:r>
              <a:endParaRPr lang="zh-CN" altLang="en-US"/>
            </a:p>
          </p:txBody>
        </p:sp>
        <p:sp>
          <p:nvSpPr>
            <p:cNvPr id="5022" name="Object 5022"/>
            <p:cNvSpPr txBox="1"/>
            <p:nvPr/>
          </p:nvSpPr>
          <p:spPr>
            <a:xfrm>
              <a:off x="4725987" y="8429661"/>
              <a:ext cx="5270500" cy="304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19166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舒适-休闲、简约风格，打造舒适品牌；</a:t>
              </a:r>
              <a:endParaRPr lang="zh-CN" altLang="en-US" sz="4200"/>
            </a:p>
            <a:p>
              <a:pPr algn="just">
                <a:lnSpc>
                  <a:spcPct val="119166"/>
                </a:lnSpc>
              </a:pPr>
              <a:r>
                <a:rPr sz="4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经典-崇尚自由 ，塑造永恒经典   </a:t>
              </a:r>
              <a:endParaRPr lang="zh-CN" altLang="en-US"/>
            </a:p>
          </p:txBody>
        </p:sp>
        <p:pic>
          <p:nvPicPr>
            <p:cNvPr id="5023" name="image 5023"/>
            <p:cNvPicPr>
              <a:picLocks noChangeAspect="1"/>
            </p:cNvPicPr>
            <p:nvPr/>
          </p:nvPicPr>
          <p:blipFill>
            <a:blip r:embed="rId5023">
                </a:blip>
            <a:srcRect/>
            <a:stretch>
              <a:fillRect/>
            </a:stretch>
          </p:blipFill>
          <p:spPr>
            <a:xfrm rot="0" flipV="0" flipH="0">
              <a:off x="1752600" y="8521700"/>
              <a:ext cx="139698" cy="634998"/>
            </a:xfrm>
            <a:prstGeom prst="rect">
              <a:avLst/>
            </a:prstGeom>
          </p:spPr>
        </p:pic>
      </p:grpSp>
      <p:grpSp>
        <p:nvGrpSpPr>
          <p:cNvPr id="5024" name="组合 5024"/>
          <p:cNvGrpSpPr/>
          <p:nvPr/>
        </p:nvGrpSpPr>
        <p:grpSpPr>
          <a:xfrm>
            <a:off x="12192000" y="2476498"/>
            <a:ext cx="12192000" cy="9715500"/>
            <a:chOff x="12192000" y="2476498"/>
            <a:chExt cx="12192000" cy="9715500"/>
          </a:xfrm>
        </p:grpSpPr>
        <p:pic>
          <p:nvPicPr>
            <p:cNvPr id="5025" name="image 5025"/>
            <p:cNvPicPr>
              <a:picLocks noChangeAspect="1"/>
            </p:cNvPicPr>
            <p:nvPr/>
          </p:nvPicPr>
          <p:blipFill>
            <a:blip r:embed="rId5025">
                </a:blip>
            <a:srcRect/>
            <a:stretch>
              <a:fillRect/>
            </a:stretch>
          </p:blipFill>
          <p:spPr>
            <a:xfrm rot="0" flipV="0" flipH="0">
              <a:off x="12192000" y="2476498"/>
              <a:ext cx="12192000" cy="9715500"/>
            </a:xfrm>
            <a:prstGeom prst="rect">
              <a:avLst/>
            </a:prstGeom>
          </p:spPr>
        </p:pic>
        <p:sp>
          <p:nvSpPr>
            <p:cNvPr id="5026" name="Object 5026"/>
            <p:cNvSpPr txBox="1"/>
            <p:nvPr/>
          </p:nvSpPr>
          <p:spPr>
            <a:xfrm>
              <a:off x="13374885" y="6601338"/>
              <a:ext cx="9906000" cy="426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30000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稿定服饰品牌全线产品以“休闲简约”为风向，新原创设计，引领国际休闲简约风格风向，崇尚简约与休闲的融合，结构与细节的完美把握，融合东西方服饰的精髓，传递生活舒适气息，本着实用生活主义的态度，配合精彩的细节搭配，设计简约休闲服饰。</a:t>
              </a:r>
              <a:endParaRPr lang="zh-CN" altLang="en-US"/>
            </a:p>
          </p:txBody>
        </p:sp>
        <p:sp>
          <p:nvSpPr>
            <p:cNvPr id="5027" name="Object 5027"/>
            <p:cNvSpPr txBox="1"/>
            <p:nvPr/>
          </p:nvSpPr>
          <p:spPr>
            <a:xfrm>
              <a:off x="13370520" y="4241121"/>
              <a:ext cx="10934700" cy="165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91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PRODUCT ROUTE</a:t>
              </a:r>
              <a:endParaRPr lang="zh-CN" altLang="en-US" sz="4600"/>
            </a:p>
            <a:p>
              <a:pPr algn="l">
                <a:lnSpc>
                  <a:spcPct val="1191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产品路线</a:t>
              </a:r>
              <a:endParaRPr lang="zh-CN" altLang="en-US"/>
            </a:p>
          </p:txBody>
        </p:sp>
        <p:pic>
          <p:nvPicPr>
            <p:cNvPr id="5028" name="image 5028"/>
            <p:cNvPicPr>
              <a:picLocks noChangeAspect="1"/>
            </p:cNvPicPr>
            <p:nvPr/>
          </p:nvPicPr>
          <p:blipFill>
            <a:blip r:embed="rId5028">
                </a:blip>
            <a:srcRect/>
            <a:stretch>
              <a:fillRect/>
            </a:stretch>
          </p:blipFill>
          <p:spPr>
            <a:xfrm rot="0" flipV="0" flipH="0">
              <a:off x="12192000" y="4368803"/>
              <a:ext cx="355601" cy="1371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2179300" y="3378200"/>
            <a:ext cx="25396" cy="2235202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4610100" y="5232398"/>
            <a:ext cx="15176496" cy="2997202"/>
          </a:xfrm>
          <a:prstGeom prst="rect">
            <a:avLst/>
          </a:prstGeom>
        </p:spPr>
      </p:pic>
      <p:grpSp>
        <p:nvGrpSpPr>
          <p:cNvPr id="603" name="组合 603"/>
          <p:cNvGrpSpPr/>
          <p:nvPr/>
        </p:nvGrpSpPr>
        <p:grpSpPr>
          <a:xfrm>
            <a:off x="-5079" y="1431363"/>
            <a:ext cx="9887266" cy="1368785"/>
            <a:chOff x="-5079" y="1431363"/>
            <a:chExt cx="9887266" cy="1368785"/>
          </a:xfrm>
        </p:grpSpPr>
        <p:grpSp>
          <p:nvGrpSpPr>
            <p:cNvPr id="604" name="组合 604"/>
            <p:cNvGrpSpPr/>
            <p:nvPr/>
          </p:nvGrpSpPr>
          <p:grpSpPr>
            <a:xfrm>
              <a:off x="1576387" y="1431363"/>
              <a:ext cx="8305800" cy="1368785"/>
              <a:chOff x="1576387" y="1431363"/>
              <a:chExt cx="8305800" cy="1368785"/>
            </a:xfrm>
          </p:grpSpPr>
          <p:sp>
            <p:nvSpPr>
              <p:cNvPr id="605" name="Object 605"/>
              <p:cNvSpPr txBox="1"/>
              <p:nvPr/>
            </p:nvSpPr>
            <p:spPr>
              <a:xfrm>
                <a:off x="1474787" y="2342949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The enterprise architecture</a:t>
                </a:r>
                <a:endParaRPr lang="zh-CN" altLang="en-US"/>
              </a:p>
            </p:txBody>
          </p:sp>
          <p:sp>
            <p:nvSpPr>
              <p:cNvPr id="606" name="Object 606"/>
              <p:cNvSpPr txBox="1"/>
              <p:nvPr/>
            </p:nvSpPr>
            <p:spPr>
              <a:xfrm>
                <a:off x="1474787" y="1355163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企业架构</a:t>
                </a:r>
                <a:endParaRPr lang="zh-CN" altLang="en-US"/>
              </a:p>
            </p:txBody>
          </p:sp>
        </p:grpSp>
        <p:grpSp>
          <p:nvGrpSpPr>
            <p:cNvPr id="607" name="组合 607"/>
            <p:cNvGrpSpPr/>
            <p:nvPr/>
          </p:nvGrpSpPr>
          <p:grpSpPr>
            <a:xfrm>
              <a:off x="-5079" y="1479554"/>
              <a:ext cx="1280158" cy="1295395"/>
              <a:chOff x="-5079" y="1479554"/>
              <a:chExt cx="1280158" cy="1295395"/>
            </a:xfrm>
          </p:grpSpPr>
          <p:pic>
            <p:nvPicPr>
              <p:cNvPr id="608" name="image 608"/>
              <p:cNvPicPr>
                <a:picLocks noChangeAspect="1"/>
              </p:cNvPicPr>
              <p:nvPr/>
            </p:nvPicPr>
            <p:blipFill>
              <a:blip r:embed="rId608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4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609" name="image 609"/>
              <p:cNvPicPr>
                <a:picLocks noChangeAspect="1"/>
              </p:cNvPicPr>
              <p:nvPr/>
            </p:nvPicPr>
            <p:blipFill>
              <a:blip r:embed="rId609">
                </a:blip>
              <a:srcRect/>
              <a:stretch>
                <a:fillRect/>
              </a:stretch>
            </p:blipFill>
            <p:spPr>
              <a:xfrm rot="0" flipV="0" flipH="0">
                <a:off x="-5079" y="2134868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6010" name="组合 6010"/>
          <p:cNvGrpSpPr/>
          <p:nvPr/>
        </p:nvGrpSpPr>
        <p:grpSpPr>
          <a:xfrm>
            <a:off x="10477501" y="1574807"/>
            <a:ext cx="3460184" cy="2158989"/>
            <a:chOff x="10477501" y="1574807"/>
            <a:chExt cx="3460184" cy="2158989"/>
          </a:xfrm>
        </p:grpSpPr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10477501" y="1574807"/>
              <a:ext cx="3428997" cy="2158989"/>
            </a:xfrm>
            <a:prstGeom prst="rect">
              <a:avLst/>
            </a:prstGeom>
          </p:spPr>
        </p:pic>
        <p:sp>
          <p:nvSpPr>
            <p:cNvPr id="6012" name="Object 6012"/>
            <p:cNvSpPr txBox="1"/>
            <p:nvPr/>
          </p:nvSpPr>
          <p:spPr>
            <a:xfrm>
              <a:off x="10495985" y="2266073"/>
              <a:ext cx="3441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F2CD5B"/>
                  </a:solidFill>
                  <a:latin typeface="OPPOSans-H"/>
                  <a:ea typeface="OPPOSans-H"/>
                </a:rPr>
                <a:t>董事长</a:t>
              </a:r>
              <a:endParaRPr lang="zh-CN" altLang="en-US"/>
            </a:p>
          </p:txBody>
        </p:sp>
      </p:grpSp>
      <p:grpSp>
        <p:nvGrpSpPr>
          <p:cNvPr id="6013" name="组合 6013"/>
          <p:cNvGrpSpPr/>
          <p:nvPr/>
        </p:nvGrpSpPr>
        <p:grpSpPr>
          <a:xfrm>
            <a:off x="10477501" y="4622807"/>
            <a:ext cx="3455223" cy="2158989"/>
            <a:chOff x="10477501" y="4622807"/>
            <a:chExt cx="3455223" cy="2158989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10477501" y="4622807"/>
              <a:ext cx="3428997" cy="2158989"/>
            </a:xfrm>
            <a:prstGeom prst="rect">
              <a:avLst/>
            </a:prstGeom>
          </p:spPr>
        </p:pic>
        <p:sp>
          <p:nvSpPr>
            <p:cNvPr id="6015" name="Object 6015"/>
            <p:cNvSpPr txBox="1"/>
            <p:nvPr/>
          </p:nvSpPr>
          <p:spPr>
            <a:xfrm>
              <a:off x="10491024" y="5321812"/>
              <a:ext cx="3441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总经理</a:t>
              </a:r>
              <a:endParaRPr lang="zh-CN" altLang="en-US"/>
            </a:p>
          </p:txBody>
        </p:sp>
      </p:grpSp>
      <p:grpSp>
        <p:nvGrpSpPr>
          <p:cNvPr id="6016" name="组合 6016"/>
          <p:cNvGrpSpPr/>
          <p:nvPr/>
        </p:nvGrpSpPr>
        <p:grpSpPr>
          <a:xfrm>
            <a:off x="3937000" y="7670798"/>
            <a:ext cx="1396999" cy="4444997"/>
            <a:chOff x="3937000" y="7670798"/>
            <a:chExt cx="1396999" cy="4444997"/>
          </a:xfrm>
        </p:grpSpPr>
        <p:pic>
          <p:nvPicPr>
            <p:cNvPr id="6017" name="image 6017"/>
            <p:cNvPicPr>
              <a:picLocks noChangeAspect="1"/>
            </p:cNvPicPr>
            <p:nvPr/>
          </p:nvPicPr>
          <p:blipFill>
            <a:blip r:embed="rId6017">
                </a:blip>
            <a:srcRect/>
            <a:stretch>
              <a:fillRect/>
            </a:stretch>
          </p:blipFill>
          <p:spPr>
            <a:xfrm rot="0" flipV="0" flipH="0">
              <a:off x="3937000" y="7670798"/>
              <a:ext cx="1396999" cy="4444997"/>
            </a:xfrm>
            <a:prstGeom prst="rect">
              <a:avLst/>
            </a:prstGeom>
          </p:spPr>
        </p:pic>
        <p:sp>
          <p:nvSpPr>
            <p:cNvPr id="6018" name="Object 6018"/>
            <p:cNvSpPr txBox="1"/>
            <p:nvPr/>
          </p:nvSpPr>
          <p:spPr>
            <a:xfrm>
              <a:off x="4163866" y="8922460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人事部</a:t>
              </a:r>
              <a:endParaRPr lang="zh-CN" altLang="en-US"/>
            </a:p>
          </p:txBody>
        </p:sp>
      </p:grpSp>
      <p:grpSp>
        <p:nvGrpSpPr>
          <p:cNvPr id="6019" name="组合 6019"/>
          <p:cNvGrpSpPr/>
          <p:nvPr/>
        </p:nvGrpSpPr>
        <p:grpSpPr>
          <a:xfrm>
            <a:off x="6451601" y="7670798"/>
            <a:ext cx="1396999" cy="4444997"/>
            <a:chOff x="6451601" y="7670798"/>
            <a:chExt cx="1396999" cy="4444997"/>
          </a:xfrm>
        </p:grpSpPr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6451601" y="7670798"/>
              <a:ext cx="1396999" cy="4444997"/>
            </a:xfrm>
            <a:prstGeom prst="rect">
              <a:avLst/>
            </a:prstGeom>
          </p:spPr>
        </p:pic>
        <p:sp>
          <p:nvSpPr>
            <p:cNvPr id="6021" name="Object 6021"/>
            <p:cNvSpPr txBox="1"/>
            <p:nvPr/>
          </p:nvSpPr>
          <p:spPr>
            <a:xfrm>
              <a:off x="6700493" y="8919682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市场部</a:t>
              </a:r>
              <a:endParaRPr lang="zh-CN" altLang="en-US"/>
            </a:p>
          </p:txBody>
        </p:sp>
      </p:grpSp>
      <p:grpSp>
        <p:nvGrpSpPr>
          <p:cNvPr id="6022" name="组合 6022"/>
          <p:cNvGrpSpPr/>
          <p:nvPr/>
        </p:nvGrpSpPr>
        <p:grpSpPr>
          <a:xfrm>
            <a:off x="8978899" y="7670798"/>
            <a:ext cx="1396999" cy="4444997"/>
            <a:chOff x="8978899" y="7670798"/>
            <a:chExt cx="1396999" cy="4444997"/>
          </a:xfrm>
        </p:grpSpPr>
        <p:pic>
          <p:nvPicPr>
            <p:cNvPr id="6023" name="image 6023"/>
            <p:cNvPicPr>
              <a:picLocks noChangeAspect="1"/>
            </p:cNvPicPr>
            <p:nvPr/>
          </p:nvPicPr>
          <p:blipFill>
            <a:blip r:embed="rId6023">
                </a:blip>
            <a:srcRect/>
            <a:stretch>
              <a:fillRect/>
            </a:stretch>
          </p:blipFill>
          <p:spPr>
            <a:xfrm rot="0" flipV="0" flipH="0">
              <a:off x="8978899" y="7670798"/>
              <a:ext cx="1396999" cy="4444997"/>
            </a:xfrm>
            <a:prstGeom prst="rect">
              <a:avLst/>
            </a:prstGeom>
          </p:spPr>
        </p:pic>
        <p:sp>
          <p:nvSpPr>
            <p:cNvPr id="6024" name="Object 6024"/>
            <p:cNvSpPr txBox="1"/>
            <p:nvPr/>
          </p:nvSpPr>
          <p:spPr>
            <a:xfrm>
              <a:off x="9210529" y="8924445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行政部</a:t>
              </a:r>
              <a:endParaRPr lang="zh-CN" altLang="en-US"/>
            </a:p>
          </p:txBody>
        </p:sp>
      </p:grpSp>
      <p:grpSp>
        <p:nvGrpSpPr>
          <p:cNvPr id="6025" name="组合 6025"/>
          <p:cNvGrpSpPr/>
          <p:nvPr/>
        </p:nvGrpSpPr>
        <p:grpSpPr>
          <a:xfrm>
            <a:off x="11493500" y="7670798"/>
            <a:ext cx="1396999" cy="4444997"/>
            <a:chOff x="11493500" y="7670798"/>
            <a:chExt cx="1396999" cy="4444997"/>
          </a:xfrm>
        </p:grpSpPr>
        <p:pic>
          <p:nvPicPr>
            <p:cNvPr id="6026" name="image 6026"/>
            <p:cNvPicPr>
              <a:picLocks noChangeAspect="1"/>
            </p:cNvPicPr>
            <p:nvPr/>
          </p:nvPicPr>
          <p:blipFill>
            <a:blip r:embed="rId6026">
                </a:blip>
            <a:srcRect/>
            <a:stretch>
              <a:fillRect/>
            </a:stretch>
          </p:blipFill>
          <p:spPr>
            <a:xfrm rot="0" flipV="0" flipH="0">
              <a:off x="11493500" y="7670798"/>
              <a:ext cx="1396999" cy="4444997"/>
            </a:xfrm>
            <a:prstGeom prst="rect">
              <a:avLst/>
            </a:prstGeom>
          </p:spPr>
        </p:pic>
        <p:sp>
          <p:nvSpPr>
            <p:cNvPr id="6027" name="Object 6027"/>
            <p:cNvSpPr txBox="1"/>
            <p:nvPr/>
          </p:nvSpPr>
          <p:spPr>
            <a:xfrm>
              <a:off x="11753505" y="8922262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仓储部</a:t>
              </a:r>
              <a:endParaRPr lang="zh-CN" altLang="en-US"/>
            </a:p>
          </p:txBody>
        </p:sp>
      </p:grpSp>
      <p:grpSp>
        <p:nvGrpSpPr>
          <p:cNvPr id="6028" name="组合 6028"/>
          <p:cNvGrpSpPr/>
          <p:nvPr/>
        </p:nvGrpSpPr>
        <p:grpSpPr>
          <a:xfrm>
            <a:off x="14008099" y="7670798"/>
            <a:ext cx="1397002" cy="4444997"/>
            <a:chOff x="14008099" y="7670798"/>
            <a:chExt cx="1397002" cy="4444997"/>
          </a:xfrm>
        </p:grpSpPr>
        <p:pic>
          <p:nvPicPr>
            <p:cNvPr id="6029" name="image 6029"/>
            <p:cNvPicPr>
              <a:picLocks noChangeAspect="1"/>
            </p:cNvPicPr>
            <p:nvPr/>
          </p:nvPicPr>
          <p:blipFill>
            <a:blip r:embed="rId6029">
                </a:blip>
            <a:srcRect/>
            <a:stretch>
              <a:fillRect/>
            </a:stretch>
          </p:blipFill>
          <p:spPr>
            <a:xfrm rot="0" flipV="0" flipH="0">
              <a:off x="14008099" y="7670798"/>
              <a:ext cx="1397002" cy="4444997"/>
            </a:xfrm>
            <a:prstGeom prst="rect">
              <a:avLst/>
            </a:prstGeom>
          </p:spPr>
        </p:pic>
        <p:sp>
          <p:nvSpPr>
            <p:cNvPr id="6030" name="Object 6030"/>
            <p:cNvSpPr txBox="1"/>
            <p:nvPr/>
          </p:nvSpPr>
          <p:spPr>
            <a:xfrm>
              <a:off x="14257588" y="8916904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财务部</a:t>
              </a:r>
              <a:endParaRPr lang="zh-CN" altLang="en-US"/>
            </a:p>
          </p:txBody>
        </p:sp>
      </p:grpSp>
      <p:grpSp>
        <p:nvGrpSpPr>
          <p:cNvPr id="6031" name="组合 6031"/>
          <p:cNvGrpSpPr/>
          <p:nvPr/>
        </p:nvGrpSpPr>
        <p:grpSpPr>
          <a:xfrm>
            <a:off x="16535400" y="7670798"/>
            <a:ext cx="1396999" cy="4444997"/>
            <a:chOff x="16535400" y="7670798"/>
            <a:chExt cx="1396999" cy="4444997"/>
          </a:xfrm>
        </p:grpSpPr>
        <p:pic>
          <p:nvPicPr>
            <p:cNvPr id="6032" name="image 6032"/>
            <p:cNvPicPr>
              <a:picLocks noChangeAspect="1"/>
            </p:cNvPicPr>
            <p:nvPr/>
          </p:nvPicPr>
          <p:blipFill>
            <a:blip r:embed="rId6032">
                </a:blip>
            <a:srcRect/>
            <a:stretch>
              <a:fillRect/>
            </a:stretch>
          </p:blipFill>
          <p:spPr>
            <a:xfrm rot="0" flipV="0" flipH="0">
              <a:off x="16535400" y="7670798"/>
              <a:ext cx="1396999" cy="4444997"/>
            </a:xfrm>
            <a:prstGeom prst="rect">
              <a:avLst/>
            </a:prstGeom>
          </p:spPr>
        </p:pic>
        <p:sp>
          <p:nvSpPr>
            <p:cNvPr id="6033" name="Object 6033"/>
            <p:cNvSpPr txBox="1"/>
            <p:nvPr/>
          </p:nvSpPr>
          <p:spPr>
            <a:xfrm>
              <a:off x="16787666" y="8924246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电商部</a:t>
              </a:r>
              <a:endParaRPr lang="zh-CN" altLang="en-US"/>
            </a:p>
          </p:txBody>
        </p:sp>
      </p:grpSp>
      <p:grpSp>
        <p:nvGrpSpPr>
          <p:cNvPr id="6034" name="组合 6034"/>
          <p:cNvGrpSpPr/>
          <p:nvPr/>
        </p:nvGrpSpPr>
        <p:grpSpPr>
          <a:xfrm>
            <a:off x="19050001" y="7670798"/>
            <a:ext cx="1396999" cy="4444997"/>
            <a:chOff x="19050001" y="7670798"/>
            <a:chExt cx="1396999" cy="4444997"/>
          </a:xfrm>
        </p:grpSpPr>
        <p:pic>
          <p:nvPicPr>
            <p:cNvPr id="6035" name="image 6035"/>
            <p:cNvPicPr>
              <a:picLocks noChangeAspect="1"/>
            </p:cNvPicPr>
            <p:nvPr/>
          </p:nvPicPr>
          <p:blipFill>
            <a:blip r:embed="rId6035">
                </a:blip>
            <a:srcRect/>
            <a:stretch>
              <a:fillRect/>
            </a:stretch>
          </p:blipFill>
          <p:spPr>
            <a:xfrm rot="0" flipV="0" flipH="0">
              <a:off x="19050001" y="7670798"/>
              <a:ext cx="1396999" cy="4444997"/>
            </a:xfrm>
            <a:prstGeom prst="rect">
              <a:avLst/>
            </a:prstGeom>
          </p:spPr>
        </p:pic>
        <p:sp>
          <p:nvSpPr>
            <p:cNvPr id="6036" name="Object 6036"/>
            <p:cNvSpPr txBox="1"/>
            <p:nvPr/>
          </p:nvSpPr>
          <p:spPr>
            <a:xfrm>
              <a:off x="19302266" y="8917301"/>
              <a:ext cx="9779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0833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国际部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-5079" y="1425807"/>
            <a:ext cx="9899570" cy="1378508"/>
            <a:chOff x="-5079" y="1425807"/>
            <a:chExt cx="9899570" cy="1378508"/>
          </a:xfrm>
        </p:grpSpPr>
        <p:grpSp>
          <p:nvGrpSpPr>
            <p:cNvPr id="702" name="组合 702"/>
            <p:cNvGrpSpPr/>
            <p:nvPr/>
          </p:nvGrpSpPr>
          <p:grpSpPr>
            <a:xfrm>
              <a:off x="-5079" y="1479554"/>
              <a:ext cx="1280158" cy="1295395"/>
              <a:chOff x="-5079" y="1479554"/>
              <a:chExt cx="1280158" cy="1295395"/>
            </a:xfrm>
          </p:grpSpPr>
          <p:pic>
            <p:nvPicPr>
              <p:cNvPr id="703" name="image 703"/>
              <p:cNvPicPr>
                <a:picLocks noChangeAspect="1"/>
              </p:cNvPicPr>
              <p:nvPr/>
            </p:nvPicPr>
            <p:blipFill>
              <a:blip r:embed="rId703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4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704" name="image 704"/>
              <p:cNvPicPr>
                <a:picLocks noChangeAspect="1"/>
              </p:cNvPicPr>
              <p:nvPr/>
            </p:nvPicPr>
            <p:blipFill>
              <a:blip r:embed="rId704">
                </a:blip>
              <a:srcRect/>
              <a:stretch>
                <a:fillRect/>
              </a:stretch>
            </p:blipFill>
            <p:spPr>
              <a:xfrm rot="0" flipV="0" flipH="0">
                <a:off x="-5079" y="2134868"/>
                <a:ext cx="640077" cy="640081"/>
              </a:xfrm>
              <a:prstGeom prst="rect">
                <a:avLst/>
              </a:prstGeom>
            </p:spPr>
          </p:pic>
        </p:grpSp>
        <p:grpSp>
          <p:nvGrpSpPr>
            <p:cNvPr id="705" name="组合 705"/>
            <p:cNvGrpSpPr/>
            <p:nvPr/>
          </p:nvGrpSpPr>
          <p:grpSpPr>
            <a:xfrm>
              <a:off x="1588690" y="1425807"/>
              <a:ext cx="8305800" cy="1378508"/>
              <a:chOff x="1588690" y="1425807"/>
              <a:chExt cx="8305800" cy="1378508"/>
            </a:xfrm>
          </p:grpSpPr>
          <p:sp>
            <p:nvSpPr>
              <p:cNvPr id="706" name="Object 706"/>
              <p:cNvSpPr txBox="1"/>
              <p:nvPr/>
            </p:nvSpPr>
            <p:spPr>
              <a:xfrm>
                <a:off x="1487090" y="2347116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Team division of labor</a:t>
                </a:r>
                <a:endParaRPr lang="zh-CN" altLang="en-US"/>
              </a:p>
            </p:txBody>
          </p:sp>
          <p:sp>
            <p:nvSpPr>
              <p:cNvPr id="707" name="Object 707"/>
              <p:cNvSpPr txBox="1"/>
              <p:nvPr/>
            </p:nvSpPr>
            <p:spPr>
              <a:xfrm>
                <a:off x="1487090" y="1349607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团队分工</a:t>
                </a:r>
                <a:endParaRPr lang="zh-CN" altLang="en-US"/>
              </a:p>
            </p:txBody>
          </p:sp>
        </p:grpSp>
      </p:grpSp>
      <p:grpSp>
        <p:nvGrpSpPr>
          <p:cNvPr id="708" name="组合 708"/>
          <p:cNvGrpSpPr/>
          <p:nvPr/>
        </p:nvGrpSpPr>
        <p:grpSpPr>
          <a:xfrm>
            <a:off x="1612898" y="3060700"/>
            <a:ext cx="5791200" cy="10655299"/>
            <a:chOff x="1612898" y="3060700"/>
            <a:chExt cx="5791200" cy="10655299"/>
          </a:xfrm>
        </p:grpSpPr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1612898" y="3060700"/>
              <a:ext cx="5791200" cy="10655299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3194048" y="7378700"/>
              <a:ext cx="2628900" cy="2032000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2736848" y="9603499"/>
              <a:ext cx="35433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OUR TEAM</a:t>
              </a:r>
              <a:endParaRPr lang="zh-CN" altLang="en-US"/>
            </a:p>
          </p:txBody>
        </p:sp>
      </p:grpSp>
      <p:grpSp>
        <p:nvGrpSpPr>
          <p:cNvPr id="7012" name="组合 7012"/>
          <p:cNvGrpSpPr/>
          <p:nvPr/>
        </p:nvGrpSpPr>
        <p:grpSpPr>
          <a:xfrm>
            <a:off x="8039100" y="3060700"/>
            <a:ext cx="10667998" cy="5029199"/>
            <a:chOff x="8039100" y="3060700"/>
            <a:chExt cx="10667998" cy="5029199"/>
          </a:xfrm>
        </p:grpSpPr>
        <p:pic>
          <p:nvPicPr>
            <p:cNvPr id="7013" name="image 7013"/>
            <p:cNvPicPr>
              <a:picLocks noChangeAspect="1"/>
            </p:cNvPicPr>
            <p:nvPr/>
          </p:nvPicPr>
          <p:blipFill>
            <a:blip r:embed="rId7013">
                </a:blip>
            <a:srcRect/>
            <a:stretch>
              <a:fillRect/>
            </a:stretch>
          </p:blipFill>
          <p:spPr>
            <a:xfrm rot="0" flipV="0" flipH="0">
              <a:off x="8039100" y="3060700"/>
              <a:ext cx="10667998" cy="5029199"/>
            </a:xfrm>
            <a:prstGeom prst="rect">
              <a:avLst/>
            </a:prstGeom>
          </p:spPr>
        </p:pic>
        <p:pic>
          <p:nvPicPr>
            <p:cNvPr id="7014" name="image 7014"/>
            <p:cNvPicPr>
              <a:picLocks noChangeAspect="1"/>
            </p:cNvPicPr>
            <p:nvPr/>
          </p:nvPicPr>
          <p:blipFill>
            <a:blip r:embed="rId7014">
                </a:blip>
            <a:srcRect/>
            <a:stretch>
              <a:fillRect/>
            </a:stretch>
          </p:blipFill>
          <p:spPr>
            <a:xfrm rot="0" flipV="0" flipH="0">
              <a:off x="9461499" y="3060700"/>
              <a:ext cx="1016002" cy="507997"/>
            </a:xfrm>
            <a:prstGeom prst="rect">
              <a:avLst/>
            </a:prstGeom>
          </p:spPr>
        </p:pic>
        <p:grpSp>
          <p:nvGrpSpPr>
            <p:cNvPr id="7015" name="组合 7015"/>
            <p:cNvGrpSpPr/>
            <p:nvPr/>
          </p:nvGrpSpPr>
          <p:grpSpPr>
            <a:xfrm>
              <a:off x="9402762" y="4373677"/>
              <a:ext cx="7988300" cy="2672953"/>
              <a:chOff x="9402762" y="4373677"/>
              <a:chExt cx="7988300" cy="2672953"/>
            </a:xfrm>
          </p:grpSpPr>
          <p:sp>
            <p:nvSpPr>
              <p:cNvPr id="7016" name="Object 7016"/>
              <p:cNvSpPr txBox="1"/>
              <p:nvPr/>
            </p:nvSpPr>
            <p:spPr>
              <a:xfrm>
                <a:off x="9301162" y="5217831"/>
                <a:ext cx="8242300" cy="17526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团队目前共有员工18人，包括电商运营4人、设计3人、客服4人、商务拓展3人、仓储物流4人。</a:t>
                </a:r>
                <a:endParaRPr lang="zh-CN" altLang="en-US"/>
              </a:p>
            </p:txBody>
          </p:sp>
          <p:sp>
            <p:nvSpPr>
              <p:cNvPr id="7017" name="Object 7017"/>
              <p:cNvSpPr txBox="1"/>
              <p:nvPr/>
            </p:nvSpPr>
            <p:spPr>
              <a:xfrm>
                <a:off x="9301162" y="4297477"/>
                <a:ext cx="36957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编制</a:t>
                </a:r>
                <a:endParaRPr lang="zh-CN" altLang="en-US"/>
              </a:p>
            </p:txBody>
          </p:sp>
        </p:grpSp>
      </p:grpSp>
      <p:grpSp>
        <p:nvGrpSpPr>
          <p:cNvPr id="7018" name="组合 7018"/>
          <p:cNvGrpSpPr/>
          <p:nvPr/>
        </p:nvGrpSpPr>
        <p:grpSpPr>
          <a:xfrm>
            <a:off x="19342101" y="3060700"/>
            <a:ext cx="5029199" cy="5029199"/>
            <a:chOff x="19342101" y="3060700"/>
            <a:chExt cx="5029199" cy="5029199"/>
          </a:xfrm>
        </p:grpSpPr>
        <p:pic>
          <p:nvPicPr>
            <p:cNvPr id="7019" name="image 7019"/>
            <p:cNvPicPr>
              <a:picLocks noChangeAspect="1"/>
            </p:cNvPicPr>
            <p:nvPr/>
          </p:nvPicPr>
          <p:blipFill>
            <a:blip r:embed="rId7019">
                </a:blip>
            <a:srcRect/>
            <a:stretch>
              <a:fillRect/>
            </a:stretch>
          </p:blipFill>
          <p:spPr>
            <a:xfrm rot="0" flipV="0" flipH="0">
              <a:off x="19342101" y="3060700"/>
              <a:ext cx="5029199" cy="5029199"/>
            </a:xfrm>
            <a:prstGeom prst="rect">
              <a:avLst/>
            </a:prstGeom>
          </p:spPr>
        </p:pic>
        <p:sp>
          <p:nvSpPr>
            <p:cNvPr id="7020" name="Object 7020"/>
            <p:cNvSpPr txBox="1"/>
            <p:nvPr/>
          </p:nvSpPr>
          <p:spPr>
            <a:xfrm>
              <a:off x="19898121" y="5139449"/>
              <a:ext cx="40259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产品录入、入库、盘点；按订单进行商品包装和发货。</a:t>
              </a:r>
              <a:endParaRPr lang="zh-CN" altLang="en-US"/>
            </a:p>
          </p:txBody>
        </p:sp>
        <p:sp>
          <p:nvSpPr>
            <p:cNvPr id="7021" name="Object 7021"/>
            <p:cNvSpPr txBox="1"/>
            <p:nvPr/>
          </p:nvSpPr>
          <p:spPr>
            <a:xfrm>
              <a:off x="19901296" y="4223262"/>
              <a:ext cx="3695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仓储物流</a:t>
              </a:r>
              <a:endParaRPr lang="zh-CN" altLang="en-US"/>
            </a:p>
          </p:txBody>
        </p:sp>
        <p:pic>
          <p:nvPicPr>
            <p:cNvPr id="7022" name="image 7022"/>
            <p:cNvPicPr>
              <a:picLocks noChangeAspect="1"/>
            </p:cNvPicPr>
            <p:nvPr/>
          </p:nvPicPr>
          <p:blipFill>
            <a:blip r:embed="rId7022">
                </a:blip>
            <a:srcRect/>
            <a:stretch>
              <a:fillRect/>
            </a:stretch>
          </p:blipFill>
          <p:spPr>
            <a:xfrm rot="0" flipV="0" flipH="0">
              <a:off x="20040600" y="3060700"/>
              <a:ext cx="1015999" cy="507997"/>
            </a:xfrm>
            <a:prstGeom prst="rect">
              <a:avLst/>
            </a:prstGeom>
          </p:spPr>
        </p:pic>
      </p:grpSp>
      <p:grpSp>
        <p:nvGrpSpPr>
          <p:cNvPr id="7023" name="组合 7023"/>
          <p:cNvGrpSpPr/>
          <p:nvPr/>
        </p:nvGrpSpPr>
        <p:grpSpPr>
          <a:xfrm>
            <a:off x="19354800" y="8686800"/>
            <a:ext cx="5029199" cy="5029199"/>
            <a:chOff x="19354800" y="8686800"/>
            <a:chExt cx="5029199" cy="5029199"/>
          </a:xfrm>
        </p:grpSpPr>
        <p:pic>
          <p:nvPicPr>
            <p:cNvPr id="7024" name="image 7024"/>
            <p:cNvPicPr>
              <a:picLocks noChangeAspect="1"/>
            </p:cNvPicPr>
            <p:nvPr/>
          </p:nvPicPr>
          <p:blipFill>
            <a:blip r:embed="rId7024">
                </a:blip>
            <a:srcRect/>
            <a:stretch>
              <a:fillRect/>
            </a:stretch>
          </p:blipFill>
          <p:spPr>
            <a:xfrm rot="0" flipV="0" flipH="0">
              <a:off x="19354800" y="8686800"/>
              <a:ext cx="5029199" cy="5029199"/>
            </a:xfrm>
            <a:prstGeom prst="rect">
              <a:avLst/>
            </a:prstGeom>
          </p:spPr>
        </p:pic>
        <p:sp>
          <p:nvSpPr>
            <p:cNvPr id="7025" name="Object 7025"/>
            <p:cNvSpPr txBox="1"/>
            <p:nvPr/>
          </p:nvSpPr>
          <p:spPr>
            <a:xfrm>
              <a:off x="19911615" y="10384945"/>
              <a:ext cx="40259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电商视觉设计，对接运营策划，完成活动/详情页设计</a:t>
              </a:r>
              <a:endParaRPr lang="zh-CN" altLang="en-US"/>
            </a:p>
          </p:txBody>
        </p:sp>
        <p:sp>
          <p:nvSpPr>
            <p:cNvPr id="7026" name="Object 7026"/>
            <p:cNvSpPr txBox="1"/>
            <p:nvPr/>
          </p:nvSpPr>
          <p:spPr>
            <a:xfrm>
              <a:off x="19909829" y="9468759"/>
              <a:ext cx="3695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设计</a:t>
              </a:r>
              <a:endParaRPr lang="zh-CN" altLang="en-US"/>
            </a:p>
          </p:txBody>
        </p:sp>
        <p:pic>
          <p:nvPicPr>
            <p:cNvPr id="7027" name="image 7027"/>
            <p:cNvPicPr>
              <a:picLocks noChangeAspect="1"/>
            </p:cNvPicPr>
            <p:nvPr/>
          </p:nvPicPr>
          <p:blipFill>
            <a:blip r:embed="rId7027">
                </a:blip>
            <a:srcRect/>
            <a:stretch>
              <a:fillRect/>
            </a:stretch>
          </p:blipFill>
          <p:spPr>
            <a:xfrm rot="0" flipV="0" flipH="0">
              <a:off x="20040600" y="8686800"/>
              <a:ext cx="1015999" cy="507997"/>
            </a:xfrm>
            <a:prstGeom prst="rect">
              <a:avLst/>
            </a:prstGeom>
          </p:spPr>
        </p:pic>
      </p:grpSp>
      <p:grpSp>
        <p:nvGrpSpPr>
          <p:cNvPr id="7028" name="组合 7028"/>
          <p:cNvGrpSpPr/>
          <p:nvPr/>
        </p:nvGrpSpPr>
        <p:grpSpPr>
          <a:xfrm>
            <a:off x="13703299" y="8686800"/>
            <a:ext cx="5029199" cy="5029199"/>
            <a:chOff x="13703299" y="8686800"/>
            <a:chExt cx="5029199" cy="5029199"/>
          </a:xfrm>
        </p:grpSpPr>
        <p:pic>
          <p:nvPicPr>
            <p:cNvPr id="7029" name="image 7029"/>
            <p:cNvPicPr>
              <a:picLocks noChangeAspect="1"/>
            </p:cNvPicPr>
            <p:nvPr/>
          </p:nvPicPr>
          <p:blipFill>
            <a:blip r:embed="rId7029">
                </a:blip>
            <a:srcRect/>
            <a:stretch>
              <a:fillRect/>
            </a:stretch>
          </p:blipFill>
          <p:spPr>
            <a:xfrm rot="0" flipV="0" flipH="0">
              <a:off x="13703299" y="8686800"/>
              <a:ext cx="5029199" cy="5029199"/>
            </a:xfrm>
            <a:prstGeom prst="rect">
              <a:avLst/>
            </a:prstGeom>
          </p:spPr>
        </p:pic>
        <p:sp>
          <p:nvSpPr>
            <p:cNvPr id="7030" name="Object 7030"/>
            <p:cNvSpPr txBox="1"/>
            <p:nvPr/>
          </p:nvSpPr>
          <p:spPr>
            <a:xfrm>
              <a:off x="14375804" y="10388120"/>
              <a:ext cx="4025900" cy="233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解答用户咨询，促进订单达成；确认订单信息，及时进行沟通回复</a:t>
              </a:r>
              <a:endParaRPr lang="zh-CN" altLang="en-US"/>
            </a:p>
          </p:txBody>
        </p:sp>
        <p:sp>
          <p:nvSpPr>
            <p:cNvPr id="7031" name="Object 7031"/>
            <p:cNvSpPr txBox="1"/>
            <p:nvPr/>
          </p:nvSpPr>
          <p:spPr>
            <a:xfrm>
              <a:off x="14369851" y="9471735"/>
              <a:ext cx="3695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客服</a:t>
              </a:r>
              <a:endParaRPr lang="zh-CN" altLang="en-US"/>
            </a:p>
          </p:txBody>
        </p:sp>
        <p:pic>
          <p:nvPicPr>
            <p:cNvPr id="7032" name="image 7032"/>
            <p:cNvPicPr>
              <a:picLocks noChangeAspect="1"/>
            </p:cNvPicPr>
            <p:nvPr/>
          </p:nvPicPr>
          <p:blipFill>
            <a:blip r:embed="rId7032">
                </a:blip>
            <a:srcRect/>
            <a:stretch>
              <a:fillRect/>
            </a:stretch>
          </p:blipFill>
          <p:spPr>
            <a:xfrm rot="0" flipV="0" flipH="0">
              <a:off x="14503401" y="8686800"/>
              <a:ext cx="1015999" cy="507997"/>
            </a:xfrm>
            <a:prstGeom prst="rect">
              <a:avLst/>
            </a:prstGeom>
          </p:spPr>
        </p:pic>
      </p:grpSp>
      <p:grpSp>
        <p:nvGrpSpPr>
          <p:cNvPr id="7033" name="组合 7033"/>
          <p:cNvGrpSpPr/>
          <p:nvPr/>
        </p:nvGrpSpPr>
        <p:grpSpPr>
          <a:xfrm>
            <a:off x="8051800" y="8686800"/>
            <a:ext cx="5029199" cy="5029199"/>
            <a:chOff x="8051800" y="8686800"/>
            <a:chExt cx="5029199" cy="5029199"/>
          </a:xfrm>
        </p:grpSpPr>
        <p:pic>
          <p:nvPicPr>
            <p:cNvPr id="7034" name="image 7034"/>
            <p:cNvPicPr>
              <a:picLocks noChangeAspect="1"/>
            </p:cNvPicPr>
            <p:nvPr/>
          </p:nvPicPr>
          <p:blipFill>
            <a:blip r:embed="rId7034">
                </a:blip>
            <a:srcRect/>
            <a:stretch>
              <a:fillRect/>
            </a:stretch>
          </p:blipFill>
          <p:spPr>
            <a:xfrm rot="0" flipV="0" flipH="0">
              <a:off x="8051800" y="8686800"/>
              <a:ext cx="5029199" cy="5029199"/>
            </a:xfrm>
            <a:prstGeom prst="rect">
              <a:avLst/>
            </a:prstGeom>
          </p:spPr>
        </p:pic>
        <p:sp>
          <p:nvSpPr>
            <p:cNvPr id="7035" name="Object 7035"/>
            <p:cNvSpPr txBox="1"/>
            <p:nvPr/>
          </p:nvSpPr>
          <p:spPr>
            <a:xfrm>
              <a:off x="8724304" y="10385342"/>
              <a:ext cx="3987800" cy="233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负责店铺整体规划、营销等工作，策划周年庆、节日营销等电商活动。</a:t>
              </a:r>
              <a:endParaRPr lang="zh-CN" altLang="en-US"/>
            </a:p>
          </p:txBody>
        </p:sp>
        <p:sp>
          <p:nvSpPr>
            <p:cNvPr id="7036" name="Object 7036"/>
            <p:cNvSpPr txBox="1"/>
            <p:nvPr/>
          </p:nvSpPr>
          <p:spPr>
            <a:xfrm>
              <a:off x="8717160" y="9474117"/>
              <a:ext cx="3695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运营</a:t>
              </a:r>
              <a:endParaRPr lang="zh-CN" altLang="en-US"/>
            </a:p>
          </p:txBody>
        </p:sp>
        <p:pic>
          <p:nvPicPr>
            <p:cNvPr id="7037" name="image 7037"/>
            <p:cNvPicPr>
              <a:picLocks noChangeAspect="1"/>
            </p:cNvPicPr>
            <p:nvPr/>
          </p:nvPicPr>
          <p:blipFill>
            <a:blip r:embed="rId7037">
                </a:blip>
            <a:srcRect/>
            <a:stretch>
              <a:fillRect/>
            </a:stretch>
          </p:blipFill>
          <p:spPr>
            <a:xfrm rot="0" flipV="0" flipH="0">
              <a:off x="8851900" y="8686800"/>
              <a:ext cx="1015999" cy="507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70000" y="11061696"/>
            <a:ext cx="21844000" cy="2654304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2540000" y="7480300"/>
            <a:ext cx="6045200" cy="44831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9169400" y="7480300"/>
            <a:ext cx="6045200" cy="44831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5811500" y="7480300"/>
            <a:ext cx="6045200" cy="4483100"/>
          </a:xfrm>
          <a:prstGeom prst="rect">
            <a:avLst/>
          </a:prstGeom>
        </p:spPr>
      </p:pic>
      <p:grpSp>
        <p:nvGrpSpPr>
          <p:cNvPr id="805" name="组合 805"/>
          <p:cNvGrpSpPr/>
          <p:nvPr/>
        </p:nvGrpSpPr>
        <p:grpSpPr>
          <a:xfrm>
            <a:off x="-5079" y="1432157"/>
            <a:ext cx="9887266" cy="1367991"/>
            <a:chOff x="-5079" y="1432157"/>
            <a:chExt cx="9887266" cy="1367991"/>
          </a:xfrm>
        </p:grpSpPr>
        <p:grpSp>
          <p:nvGrpSpPr>
            <p:cNvPr id="806" name="组合 806"/>
            <p:cNvGrpSpPr/>
            <p:nvPr/>
          </p:nvGrpSpPr>
          <p:grpSpPr>
            <a:xfrm>
              <a:off x="1576387" y="1432157"/>
              <a:ext cx="8305800" cy="1367991"/>
              <a:chOff x="1576387" y="1432157"/>
              <a:chExt cx="8305800" cy="1367991"/>
            </a:xfrm>
          </p:grpSpPr>
          <p:sp>
            <p:nvSpPr>
              <p:cNvPr id="807" name="Object 807"/>
              <p:cNvSpPr txBox="1"/>
              <p:nvPr/>
            </p:nvSpPr>
            <p:spPr>
              <a:xfrm>
                <a:off x="1474787" y="2342949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Product display</a:t>
                </a:r>
                <a:endParaRPr lang="zh-CN" altLang="en-US"/>
              </a:p>
            </p:txBody>
          </p:sp>
          <p:sp>
            <p:nvSpPr>
              <p:cNvPr id="808" name="Object 808"/>
              <p:cNvSpPr txBox="1"/>
              <p:nvPr/>
            </p:nvSpPr>
            <p:spPr>
              <a:xfrm>
                <a:off x="1474787" y="1355957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产品展示</a:t>
                </a:r>
                <a:endParaRPr lang="zh-CN" altLang="en-US"/>
              </a:p>
            </p:txBody>
          </p:sp>
        </p:grpSp>
        <p:grpSp>
          <p:nvGrpSpPr>
            <p:cNvPr id="809" name="组合 809"/>
            <p:cNvGrpSpPr/>
            <p:nvPr/>
          </p:nvGrpSpPr>
          <p:grpSpPr>
            <a:xfrm>
              <a:off x="-5079" y="1479555"/>
              <a:ext cx="1280158" cy="1295395"/>
              <a:chOff x="-5079" y="1479555"/>
              <a:chExt cx="1280158" cy="1295395"/>
            </a:xfrm>
          </p:grpSpPr>
          <p:pic>
            <p:nvPicPr>
              <p:cNvPr id="8010" name="image 8010"/>
              <p:cNvPicPr>
                <a:picLocks noChangeAspect="1"/>
              </p:cNvPicPr>
              <p:nvPr/>
            </p:nvPicPr>
            <p:blipFill>
              <a:blip r:embed="rId8010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5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8011" name="image 8011"/>
              <p:cNvPicPr>
                <a:picLocks noChangeAspect="1"/>
              </p:cNvPicPr>
              <p:nvPr/>
            </p:nvPicPr>
            <p:blipFill>
              <a:blip r:embed="rId8011">
                </a:blip>
              <a:srcRect/>
              <a:stretch>
                <a:fillRect/>
              </a:stretch>
            </p:blipFill>
            <p:spPr>
              <a:xfrm rot="0" flipV="0" flipH="0">
                <a:off x="-5079" y="2134868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8012" name="组合 8012"/>
          <p:cNvGrpSpPr/>
          <p:nvPr/>
        </p:nvGrpSpPr>
        <p:grpSpPr>
          <a:xfrm>
            <a:off x="2733936" y="4291326"/>
            <a:ext cx="5727700" cy="2080816"/>
            <a:chOff x="2733936" y="4291326"/>
            <a:chExt cx="5727700" cy="2080816"/>
          </a:xfrm>
        </p:grpSpPr>
        <p:sp>
          <p:nvSpPr>
            <p:cNvPr id="8013" name="Object 8013"/>
            <p:cNvSpPr txBox="1"/>
            <p:nvPr/>
          </p:nvSpPr>
          <p:spPr>
            <a:xfrm>
              <a:off x="2733936" y="5127542"/>
              <a:ext cx="57277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T恤/外套/长裤</a:t>
              </a:r>
              <a:endParaRPr lang="zh-CN" altLang="en-US" sz="3600"/>
            </a:p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 休闲舒适，彰显上乘质感</a:t>
              </a:r>
              <a:endParaRPr lang="zh-CN" altLang="en-US"/>
            </a:p>
          </p:txBody>
        </p:sp>
        <p:sp>
          <p:nvSpPr>
            <p:cNvPr id="8014" name="Object 8014"/>
            <p:cNvSpPr txBox="1"/>
            <p:nvPr/>
          </p:nvSpPr>
          <p:spPr>
            <a:xfrm>
              <a:off x="3876936" y="4215126"/>
              <a:ext cx="3441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休闲系列</a:t>
              </a:r>
              <a:endParaRPr lang="zh-CN" altLang="en-US"/>
            </a:p>
          </p:txBody>
        </p:sp>
      </p:grpSp>
      <p:grpSp>
        <p:nvGrpSpPr>
          <p:cNvPr id="8015" name="组合 8015"/>
          <p:cNvGrpSpPr/>
          <p:nvPr/>
        </p:nvGrpSpPr>
        <p:grpSpPr>
          <a:xfrm>
            <a:off x="9363471" y="4280412"/>
            <a:ext cx="5727700" cy="2675930"/>
            <a:chOff x="9363471" y="4280412"/>
            <a:chExt cx="5727700" cy="2675930"/>
          </a:xfrm>
        </p:grpSpPr>
        <p:sp>
          <p:nvSpPr>
            <p:cNvPr id="8016" name="Object 8016"/>
            <p:cNvSpPr txBox="1"/>
            <p:nvPr/>
          </p:nvSpPr>
          <p:spPr>
            <a:xfrm>
              <a:off x="9363471" y="5127542"/>
              <a:ext cx="57277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恤衫/外套/长裤</a:t>
              </a:r>
              <a:endParaRPr lang="zh-CN" altLang="en-US" sz="3600"/>
            </a:p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名师设计，版型通用弥补身材缺陷</a:t>
              </a:r>
              <a:endParaRPr lang="zh-CN" altLang="en-US"/>
            </a:p>
          </p:txBody>
        </p:sp>
        <p:sp>
          <p:nvSpPr>
            <p:cNvPr id="8017" name="Object 8017"/>
            <p:cNvSpPr txBox="1"/>
            <p:nvPr/>
          </p:nvSpPr>
          <p:spPr>
            <a:xfrm>
              <a:off x="10510670" y="4204212"/>
              <a:ext cx="3441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简约系列</a:t>
              </a:r>
              <a:endParaRPr lang="zh-CN" altLang="en-US"/>
            </a:p>
          </p:txBody>
        </p:sp>
      </p:grpSp>
      <p:grpSp>
        <p:nvGrpSpPr>
          <p:cNvPr id="8018" name="组合 8018"/>
          <p:cNvGrpSpPr/>
          <p:nvPr/>
        </p:nvGrpSpPr>
        <p:grpSpPr>
          <a:xfrm>
            <a:off x="15987315" y="4288945"/>
            <a:ext cx="5727700" cy="2083197"/>
            <a:chOff x="15987315" y="4288945"/>
            <a:chExt cx="5727700" cy="2083197"/>
          </a:xfrm>
        </p:grpSpPr>
        <p:sp>
          <p:nvSpPr>
            <p:cNvPr id="8019" name="Object 8019"/>
            <p:cNvSpPr txBox="1"/>
            <p:nvPr/>
          </p:nvSpPr>
          <p:spPr>
            <a:xfrm>
              <a:off x="15987315" y="5127542"/>
              <a:ext cx="57277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恤衫/外套/长裤</a:t>
              </a:r>
              <a:endParaRPr lang="zh-CN" altLang="en-US" sz="3600"/>
            </a:p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甜美清新，使用范围广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17140665" y="4212745"/>
              <a:ext cx="3441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清新系列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3957300" y="-12700"/>
            <a:ext cx="8496300" cy="137541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-5079" y="1425807"/>
            <a:ext cx="9891831" cy="1374341"/>
            <a:chOff x="-5079" y="1425807"/>
            <a:chExt cx="9891831" cy="1374341"/>
          </a:xfrm>
        </p:grpSpPr>
        <p:grpSp>
          <p:nvGrpSpPr>
            <p:cNvPr id="903" name="组合 903"/>
            <p:cNvGrpSpPr/>
            <p:nvPr/>
          </p:nvGrpSpPr>
          <p:grpSpPr>
            <a:xfrm>
              <a:off x="1580951" y="1425807"/>
              <a:ext cx="8305800" cy="1374341"/>
              <a:chOff x="1580951" y="1425807"/>
              <a:chExt cx="8305800" cy="1374341"/>
            </a:xfrm>
          </p:grpSpPr>
          <p:sp>
            <p:nvSpPr>
              <p:cNvPr id="904" name="Object 904"/>
              <p:cNvSpPr txBox="1"/>
              <p:nvPr/>
            </p:nvSpPr>
            <p:spPr>
              <a:xfrm>
                <a:off x="1479351" y="2342949"/>
                <a:ext cx="7175500" cy="38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New IP series</a:t>
                </a:r>
                <a:endParaRPr lang="zh-CN" altLang="en-US"/>
              </a:p>
            </p:txBody>
          </p:sp>
          <p:sp>
            <p:nvSpPr>
              <p:cNvPr id="905" name="Object 905"/>
              <p:cNvSpPr txBox="1"/>
              <p:nvPr/>
            </p:nvSpPr>
            <p:spPr>
              <a:xfrm>
                <a:off x="1479351" y="1349607"/>
                <a:ext cx="8559800" cy="9144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72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新款IP系列</a:t>
                </a:r>
                <a:endParaRPr lang="zh-CN" altLang="en-US"/>
              </a:p>
            </p:txBody>
          </p:sp>
        </p:grpSp>
        <p:grpSp>
          <p:nvGrpSpPr>
            <p:cNvPr id="906" name="组合 906"/>
            <p:cNvGrpSpPr/>
            <p:nvPr/>
          </p:nvGrpSpPr>
          <p:grpSpPr>
            <a:xfrm>
              <a:off x="-5079" y="1479555"/>
              <a:ext cx="1280158" cy="1295395"/>
              <a:chOff x="-5079" y="1479555"/>
              <a:chExt cx="1280158" cy="1295395"/>
            </a:xfrm>
          </p:grpSpPr>
          <p:pic>
            <p:nvPicPr>
              <p:cNvPr id="907" name="image 907"/>
              <p:cNvPicPr>
                <a:picLocks noChangeAspect="1"/>
              </p:cNvPicPr>
              <p:nvPr/>
            </p:nvPicPr>
            <p:blipFill>
              <a:blip r:embed="rId907">
                </a:blip>
              <a:srcRect/>
              <a:stretch>
                <a:fillRect/>
              </a:stretch>
            </p:blipFill>
            <p:spPr>
              <a:xfrm rot="0" flipV="0" flipH="0">
                <a:off x="634998" y="1479555"/>
                <a:ext cx="640080" cy="640072"/>
              </a:xfrm>
              <a:prstGeom prst="rect">
                <a:avLst/>
              </a:prstGeom>
            </p:spPr>
          </p:pic>
          <p:pic>
            <p:nvPicPr>
              <p:cNvPr id="908" name="image 908"/>
              <p:cNvPicPr>
                <a:picLocks noChangeAspect="1"/>
              </p:cNvPicPr>
              <p:nvPr/>
            </p:nvPicPr>
            <p:blipFill>
              <a:blip r:embed="rId908">
                </a:blip>
              <a:srcRect/>
              <a:stretch>
                <a:fillRect/>
              </a:stretch>
            </p:blipFill>
            <p:spPr>
              <a:xfrm rot="0" flipV="0" flipH="0">
                <a:off x="-5079" y="2134868"/>
                <a:ext cx="640077" cy="640081"/>
              </a:xfrm>
              <a:prstGeom prst="rect">
                <a:avLst/>
              </a:prstGeom>
            </p:spPr>
          </p:pic>
        </p:grpSp>
      </p:grpSp>
      <p:grpSp>
        <p:nvGrpSpPr>
          <p:cNvPr id="909" name="组合 909"/>
          <p:cNvGrpSpPr/>
          <p:nvPr/>
        </p:nvGrpSpPr>
        <p:grpSpPr>
          <a:xfrm>
            <a:off x="1651000" y="8382001"/>
            <a:ext cx="16687798" cy="4305297"/>
            <a:chOff x="1651000" y="8382001"/>
            <a:chExt cx="16687798" cy="4305297"/>
          </a:xfrm>
        </p:grpSpPr>
        <p:pic>
          <p:nvPicPr>
            <p:cNvPr id="9010" name="image 9010"/>
            <p:cNvPicPr>
              <a:picLocks noChangeAspect="1"/>
            </p:cNvPicPr>
            <p:nvPr/>
          </p:nvPicPr>
          <p:blipFill>
            <a:blip r:embed="rId9010">
                </a:blip>
            <a:srcRect/>
            <a:stretch>
              <a:fillRect/>
            </a:stretch>
          </p:blipFill>
          <p:spPr>
            <a:xfrm rot="0" flipV="0" flipH="0">
              <a:off x="1651000" y="8382001"/>
              <a:ext cx="16687798" cy="4305297"/>
            </a:xfrm>
            <a:prstGeom prst="rect">
              <a:avLst/>
            </a:prstGeom>
          </p:spPr>
        </p:pic>
        <p:grpSp>
          <p:nvGrpSpPr>
            <p:cNvPr id="9011" name="组合 9011"/>
            <p:cNvGrpSpPr/>
            <p:nvPr/>
          </p:nvGrpSpPr>
          <p:grpSpPr>
            <a:xfrm>
              <a:off x="2362199" y="8978902"/>
              <a:ext cx="3111501" cy="3111495"/>
              <a:chOff x="2362199" y="8978902"/>
              <a:chExt cx="3111501" cy="3111495"/>
            </a:xfrm>
          </p:grpSpPr>
          <p:pic>
            <p:nvPicPr>
              <p:cNvPr id="9012" name="image 9012"/>
              <p:cNvPicPr>
                <a:picLocks noChangeAspect="1"/>
              </p:cNvPicPr>
              <p:nvPr/>
            </p:nvPicPr>
            <p:blipFill>
              <a:blip r:embed="rId9012">
                </a:blip>
              <a:srcRect/>
              <a:stretch>
                <a:fillRect/>
              </a:stretch>
            </p:blipFill>
            <p:spPr>
              <a:xfrm rot="0" flipV="0" flipH="0">
                <a:off x="2362199" y="8978902"/>
                <a:ext cx="3111501" cy="3111495"/>
              </a:xfrm>
              <a:prstGeom prst="rect">
                <a:avLst/>
              </a:prstGeom>
            </p:spPr>
          </p:pic>
          <p:pic>
            <p:nvPicPr>
              <p:cNvPr id="9013" name="image 9013"/>
              <p:cNvPicPr>
                <a:picLocks noChangeAspect="1"/>
              </p:cNvPicPr>
              <p:nvPr/>
            </p:nvPicPr>
            <p:blipFill>
              <a:blip r:embed="rId9013">
                </a:blip>
              <a:srcRect/>
              <a:stretch>
                <a:fillRect/>
              </a:stretch>
            </p:blipFill>
            <p:spPr>
              <a:xfrm rot="0" flipV="0" flipH="0">
                <a:off x="3243620" y="9716314"/>
                <a:ext cx="1346243" cy="1625577"/>
              </a:xfrm>
              <a:prstGeom prst="rect">
                <a:avLst/>
              </a:prstGeom>
            </p:spPr>
          </p:pic>
        </p:grpSp>
        <p:grpSp>
          <p:nvGrpSpPr>
            <p:cNvPr id="9014" name="组合 9014"/>
            <p:cNvGrpSpPr/>
            <p:nvPr/>
          </p:nvGrpSpPr>
          <p:grpSpPr>
            <a:xfrm>
              <a:off x="6050954" y="9053826"/>
              <a:ext cx="11518900" cy="3251994"/>
              <a:chOff x="6050954" y="9053826"/>
              <a:chExt cx="11518900" cy="3251994"/>
            </a:xfrm>
          </p:grpSpPr>
          <p:sp>
            <p:nvSpPr>
              <p:cNvPr id="9015" name="Object 9015"/>
              <p:cNvSpPr txBox="1"/>
              <p:nvPr/>
            </p:nvSpPr>
            <p:spPr>
              <a:xfrm>
                <a:off x="5949354" y="9892820"/>
                <a:ext cx="11772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基于生活需求而设计的服装系列，是简单且完成度高的服装零部件，高质量休闲追求体验穿着完美的服装。低调简约设计带来生活美好体验.围绕“简约生活”理念设计，致力于创造适合所有人的现代生活。</a:t>
                </a:r>
                <a:endParaRPr lang="zh-CN" altLang="en-US"/>
              </a:p>
            </p:txBody>
          </p:sp>
          <p:sp>
            <p:nvSpPr>
              <p:cNvPr id="9016" name="Object 9016"/>
              <p:cNvSpPr txBox="1"/>
              <p:nvPr/>
            </p:nvSpPr>
            <p:spPr>
              <a:xfrm>
                <a:off x="5949354" y="8977626"/>
                <a:ext cx="36957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休闲系列</a:t>
                </a:r>
                <a:endParaRPr lang="zh-CN" altLang="en-US"/>
              </a:p>
            </p:txBody>
          </p:sp>
        </p:grpSp>
      </p:grpSp>
      <p:grpSp>
        <p:nvGrpSpPr>
          <p:cNvPr id="9017" name="组合 9017"/>
          <p:cNvGrpSpPr/>
          <p:nvPr/>
        </p:nvGrpSpPr>
        <p:grpSpPr>
          <a:xfrm>
            <a:off x="1651000" y="3619495"/>
            <a:ext cx="16687798" cy="4305305"/>
            <a:chOff x="1651000" y="3619495"/>
            <a:chExt cx="16687798" cy="4305305"/>
          </a:xfrm>
        </p:grpSpPr>
        <p:pic>
          <p:nvPicPr>
            <p:cNvPr id="9018" name="image 9018"/>
            <p:cNvPicPr>
              <a:picLocks noChangeAspect="1"/>
            </p:cNvPicPr>
            <p:nvPr/>
          </p:nvPicPr>
          <p:blipFill>
            <a:blip r:embed="rId9018">
                </a:blip>
            <a:srcRect/>
            <a:stretch>
              <a:fillRect/>
            </a:stretch>
          </p:blipFill>
          <p:spPr>
            <a:xfrm rot="0" flipV="0" flipH="0">
              <a:off x="1651000" y="3619495"/>
              <a:ext cx="16687798" cy="4305305"/>
            </a:xfrm>
            <a:prstGeom prst="rect">
              <a:avLst/>
            </a:prstGeom>
          </p:spPr>
        </p:pic>
        <p:grpSp>
          <p:nvGrpSpPr>
            <p:cNvPr id="9019" name="组合 9019"/>
            <p:cNvGrpSpPr/>
            <p:nvPr/>
          </p:nvGrpSpPr>
          <p:grpSpPr>
            <a:xfrm>
              <a:off x="2362199" y="4216396"/>
              <a:ext cx="3111501" cy="3111504"/>
              <a:chOff x="2362199" y="4216396"/>
              <a:chExt cx="3111501" cy="3111504"/>
            </a:xfrm>
          </p:grpSpPr>
          <p:pic>
            <p:nvPicPr>
              <p:cNvPr id="9020" name="image 9020"/>
              <p:cNvPicPr>
                <a:picLocks noChangeAspect="1"/>
              </p:cNvPicPr>
              <p:nvPr/>
            </p:nvPicPr>
            <p:blipFill>
              <a:blip r:embed="rId9020">
                </a:blip>
              <a:srcRect/>
              <a:stretch>
                <a:fillRect/>
              </a:stretch>
            </p:blipFill>
            <p:spPr>
              <a:xfrm rot="0" flipV="0" flipH="0">
                <a:off x="2362199" y="4216396"/>
                <a:ext cx="3111501" cy="3111504"/>
              </a:xfrm>
              <a:prstGeom prst="rect">
                <a:avLst/>
              </a:prstGeom>
            </p:spPr>
          </p:pic>
          <p:pic>
            <p:nvPicPr>
              <p:cNvPr id="9021" name="image 9021"/>
              <p:cNvPicPr>
                <a:picLocks noChangeAspect="1"/>
              </p:cNvPicPr>
              <p:nvPr/>
            </p:nvPicPr>
            <p:blipFill>
              <a:blip r:embed="rId9021">
                </a:blip>
              <a:srcRect/>
              <a:stretch>
                <a:fillRect/>
              </a:stretch>
            </p:blipFill>
            <p:spPr>
              <a:xfrm rot="0" flipV="0" flipH="0">
                <a:off x="3365466" y="4762482"/>
                <a:ext cx="1117613" cy="2032014"/>
              </a:xfrm>
              <a:prstGeom prst="rect">
                <a:avLst/>
              </a:prstGeom>
            </p:spPr>
          </p:pic>
        </p:grpSp>
        <p:grpSp>
          <p:nvGrpSpPr>
            <p:cNvPr id="9022" name="组合 9022"/>
            <p:cNvGrpSpPr/>
            <p:nvPr/>
          </p:nvGrpSpPr>
          <p:grpSpPr>
            <a:xfrm>
              <a:off x="6047382" y="4121067"/>
              <a:ext cx="11518900" cy="3252192"/>
              <a:chOff x="6047382" y="4121067"/>
              <a:chExt cx="11518900" cy="3252192"/>
            </a:xfrm>
          </p:grpSpPr>
          <p:sp>
            <p:nvSpPr>
              <p:cNvPr id="9023" name="Object 9023"/>
              <p:cNvSpPr txBox="1"/>
              <p:nvPr/>
            </p:nvSpPr>
            <p:spPr>
              <a:xfrm>
                <a:off x="5945782" y="4960260"/>
                <a:ext cx="11772900" cy="2336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just">
                  <a:lnSpc>
                    <a:spcPct val="106666"/>
                  </a:lnSpc>
                </a:pPr>
                <a:r>
                  <a:rPr sz="3600" i="0" b="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灵感源于妙龄少女青春、活泼、秀气、纯朴、楚楚动人。体现现代化新女性，自由与创新，舒适与雅芳，平静与激情，纯朴的时尚追求与向往，纯朴的时尚追求与向往，纯朴的时尚追求与向往</a:t>
                </a:r>
                <a:endParaRPr lang="zh-CN" altLang="en-US"/>
              </a:p>
            </p:txBody>
          </p:sp>
          <p:sp>
            <p:nvSpPr>
              <p:cNvPr id="9024" name="Object 9024"/>
              <p:cNvSpPr txBox="1"/>
              <p:nvPr/>
            </p:nvSpPr>
            <p:spPr>
              <a:xfrm>
                <a:off x="5945782" y="4044867"/>
                <a:ext cx="36957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舒心系列</a:t>
                </a: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2020-12-02T14:50:24.148Z</dcterms:created>
  <dcterms:modified xsi:type="dcterms:W3CDTF">2020-12-02T14:50:24.148Z</dcterms:modified>
</cp:coreProperties>
</file>